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310" r:id="rId2"/>
    <p:sldId id="257" r:id="rId3"/>
    <p:sldId id="258" r:id="rId4"/>
    <p:sldId id="259" r:id="rId5"/>
    <p:sldId id="260" r:id="rId6"/>
    <p:sldId id="278" r:id="rId7"/>
    <p:sldId id="305" r:id="rId8"/>
    <p:sldId id="275" r:id="rId9"/>
    <p:sldId id="288" r:id="rId10"/>
    <p:sldId id="306" r:id="rId11"/>
    <p:sldId id="292" r:id="rId12"/>
    <p:sldId id="293" r:id="rId13"/>
    <p:sldId id="307" r:id="rId14"/>
    <p:sldId id="309" r:id="rId15"/>
    <p:sldId id="287" r:id="rId16"/>
    <p:sldId id="276" r:id="rId17"/>
    <p:sldId id="27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2428"/>
    <a:srgbClr val="26A6D1"/>
    <a:srgbClr val="385723"/>
    <a:srgbClr val="E6E7E9"/>
    <a:srgbClr val="03A1A4"/>
    <a:srgbClr val="EF3078"/>
    <a:srgbClr val="D9D9D9"/>
    <a:srgbClr val="3B5998"/>
    <a:srgbClr val="EE9524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0EC3ED-BA5F-4AD1-A0CA-02F969B4F0D2}" v="46" dt="2021-09-18T08:15:38.5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50" autoAdjust="0"/>
    <p:restoredTop sz="94660"/>
  </p:normalViewPr>
  <p:slideViewPr>
    <p:cSldViewPr snapToGrid="0">
      <p:cViewPr varScale="1">
        <p:scale>
          <a:sx n="72" d="100"/>
          <a:sy n="72" d="100"/>
        </p:scale>
        <p:origin x="70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slan Ramzan" userId="b5d1ffeecbc0bf42" providerId="Windows Live" clId="Web-{630EC3ED-BA5F-4AD1-A0CA-02F969B4F0D2}"/>
    <pc:docChg chg="modSld">
      <pc:chgData name="Arslan Ramzan" userId="b5d1ffeecbc0bf42" providerId="Windows Live" clId="Web-{630EC3ED-BA5F-4AD1-A0CA-02F969B4F0D2}" dt="2021-09-18T08:15:38.536" v="27"/>
      <pc:docMkLst>
        <pc:docMk/>
      </pc:docMkLst>
      <pc:sldChg chg="modSp">
        <pc:chgData name="Arslan Ramzan" userId="b5d1ffeecbc0bf42" providerId="Windows Live" clId="Web-{630EC3ED-BA5F-4AD1-A0CA-02F969B4F0D2}" dt="2021-09-18T07:59:00.979" v="7" actId="20577"/>
        <pc:sldMkLst>
          <pc:docMk/>
          <pc:sldMk cId="0" sldId="257"/>
        </pc:sldMkLst>
        <pc:spChg chg="mod">
          <ac:chgData name="Arslan Ramzan" userId="b5d1ffeecbc0bf42" providerId="Windows Live" clId="Web-{630EC3ED-BA5F-4AD1-A0CA-02F969B4F0D2}" dt="2021-09-18T07:59:00.979" v="7" actId="20577"/>
          <ac:spMkLst>
            <pc:docMk/>
            <pc:sldMk cId="0" sldId="257"/>
            <ac:spMk id="1048584" creationId="{00000000-0000-0000-0000-000000000000}"/>
          </ac:spMkLst>
        </pc:spChg>
      </pc:sldChg>
      <pc:sldChg chg="modSp addAnim delAnim">
        <pc:chgData name="Arslan Ramzan" userId="b5d1ffeecbc0bf42" providerId="Windows Live" clId="Web-{630EC3ED-BA5F-4AD1-A0CA-02F969B4F0D2}" dt="2021-09-18T08:01:46.920" v="25" actId="20577"/>
        <pc:sldMkLst>
          <pc:docMk/>
          <pc:sldMk cId="0" sldId="258"/>
        </pc:sldMkLst>
        <pc:spChg chg="mod">
          <ac:chgData name="Arslan Ramzan" userId="b5d1ffeecbc0bf42" providerId="Windows Live" clId="Web-{630EC3ED-BA5F-4AD1-A0CA-02F969B4F0D2}" dt="2021-09-18T08:01:46.920" v="25" actId="20577"/>
          <ac:spMkLst>
            <pc:docMk/>
            <pc:sldMk cId="0" sldId="258"/>
            <ac:spMk id="1048596" creationId="{00000000-0000-0000-0000-000000000000}"/>
          </ac:spMkLst>
        </pc:spChg>
      </pc:sldChg>
      <pc:sldChg chg="addSp delSp modSp addAnim delAnim">
        <pc:chgData name="Arslan Ramzan" userId="b5d1ffeecbc0bf42" providerId="Windows Live" clId="Web-{630EC3ED-BA5F-4AD1-A0CA-02F969B4F0D2}" dt="2021-09-18T08:15:38.536" v="27"/>
        <pc:sldMkLst>
          <pc:docMk/>
          <pc:sldMk cId="1496209830" sldId="309"/>
        </pc:sldMkLst>
        <pc:spChg chg="mod topLvl">
          <ac:chgData name="Arslan Ramzan" userId="b5d1ffeecbc0bf42" providerId="Windows Live" clId="Web-{630EC3ED-BA5F-4AD1-A0CA-02F969B4F0D2}" dt="2021-09-18T08:15:38.536" v="27"/>
          <ac:spMkLst>
            <pc:docMk/>
            <pc:sldMk cId="1496209830" sldId="309"/>
            <ac:spMk id="22" creationId="{71E39C9E-03C5-4F85-B18E-DD2E32459A45}"/>
          </ac:spMkLst>
        </pc:spChg>
        <pc:spChg chg="topLvl">
          <ac:chgData name="Arslan Ramzan" userId="b5d1ffeecbc0bf42" providerId="Windows Live" clId="Web-{630EC3ED-BA5F-4AD1-A0CA-02F969B4F0D2}" dt="2021-09-18T08:15:38.536" v="27"/>
          <ac:spMkLst>
            <pc:docMk/>
            <pc:sldMk cId="1496209830" sldId="309"/>
            <ac:spMk id="23" creationId="{30621782-75C5-40C9-A300-3B5897476BFF}"/>
          </ac:spMkLst>
        </pc:spChg>
        <pc:spChg chg="topLvl">
          <ac:chgData name="Arslan Ramzan" userId="b5d1ffeecbc0bf42" providerId="Windows Live" clId="Web-{630EC3ED-BA5F-4AD1-A0CA-02F969B4F0D2}" dt="2021-09-18T08:15:38.536" v="27"/>
          <ac:spMkLst>
            <pc:docMk/>
            <pc:sldMk cId="1496209830" sldId="309"/>
            <ac:spMk id="24" creationId="{C39DB9F0-7A6E-44EE-84A6-EFBC45156761}"/>
          </ac:spMkLst>
        </pc:spChg>
        <pc:spChg chg="topLvl">
          <ac:chgData name="Arslan Ramzan" userId="b5d1ffeecbc0bf42" providerId="Windows Live" clId="Web-{630EC3ED-BA5F-4AD1-A0CA-02F969B4F0D2}" dt="2021-09-18T08:15:38.536" v="27"/>
          <ac:spMkLst>
            <pc:docMk/>
            <pc:sldMk cId="1496209830" sldId="309"/>
            <ac:spMk id="29" creationId="{D8602D20-A23E-419F-B1F9-645BEBD4A9F9}"/>
          </ac:spMkLst>
        </pc:spChg>
        <pc:spChg chg="topLvl">
          <ac:chgData name="Arslan Ramzan" userId="b5d1ffeecbc0bf42" providerId="Windows Live" clId="Web-{630EC3ED-BA5F-4AD1-A0CA-02F969B4F0D2}" dt="2021-09-18T08:15:38.536" v="27"/>
          <ac:spMkLst>
            <pc:docMk/>
            <pc:sldMk cId="1496209830" sldId="309"/>
            <ac:spMk id="30" creationId="{F1EC4B0E-3FAE-4D91-BA23-E935DBEDE608}"/>
          </ac:spMkLst>
        </pc:spChg>
        <pc:grpChg chg="add del">
          <ac:chgData name="Arslan Ramzan" userId="b5d1ffeecbc0bf42" providerId="Windows Live" clId="Web-{630EC3ED-BA5F-4AD1-A0CA-02F969B4F0D2}" dt="2021-09-18T08:15:38.536" v="27"/>
          <ac:grpSpMkLst>
            <pc:docMk/>
            <pc:sldMk cId="1496209830" sldId="309"/>
            <ac:grpSpMk id="2" creationId="{742273A2-A3CD-470F-836A-F45596070440}"/>
          </ac:grpSpMkLst>
        </pc:grpChg>
        <pc:grpChg chg="topLvl">
          <ac:chgData name="Arslan Ramzan" userId="b5d1ffeecbc0bf42" providerId="Windows Live" clId="Web-{630EC3ED-BA5F-4AD1-A0CA-02F969B4F0D2}" dt="2021-09-18T08:15:38.536" v="27"/>
          <ac:grpSpMkLst>
            <pc:docMk/>
            <pc:sldMk cId="1496209830" sldId="309"/>
            <ac:grpSpMk id="4" creationId="{F1BB5FFF-0CD8-49AB-A21C-A171E217DB62}"/>
          </ac:grpSpMkLst>
        </pc:grpChg>
        <pc:grpChg chg="topLvl">
          <ac:chgData name="Arslan Ramzan" userId="b5d1ffeecbc0bf42" providerId="Windows Live" clId="Web-{630EC3ED-BA5F-4AD1-A0CA-02F969B4F0D2}" dt="2021-09-18T08:15:38.536" v="27"/>
          <ac:grpSpMkLst>
            <pc:docMk/>
            <pc:sldMk cId="1496209830" sldId="309"/>
            <ac:grpSpMk id="15" creationId="{7F9478BF-7468-4710-AA9A-1101F0019B16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6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6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6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6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6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48591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4859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115F-65E7-4948-BBBD-A84F05213A84}" type="datetimeFigureOut">
              <a:rPr lang="en-US" smtClean="0"/>
              <a:t>9/18/2021</a:t>
            </a:fld>
            <a:endParaRPr lang="en-US"/>
          </a:p>
        </p:txBody>
      </p:sp>
      <p:sp>
        <p:nvSpPr>
          <p:cNvPr id="104859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59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DDA6-1DBC-4F4A-8EE5-258398DC1D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735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3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115F-65E7-4948-BBBD-A84F05213A84}" type="datetimeFigureOut">
              <a:rPr lang="en-US" smtClean="0"/>
              <a:t>9/18/2021</a:t>
            </a:fld>
            <a:endParaRPr lang="en-US"/>
          </a:p>
        </p:txBody>
      </p:sp>
      <p:sp>
        <p:nvSpPr>
          <p:cNvPr id="104873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3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DDA6-1DBC-4F4A-8EE5-258398DC1D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8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719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2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115F-65E7-4948-BBBD-A84F05213A84}" type="datetimeFigureOut">
              <a:rPr lang="en-US" smtClean="0"/>
              <a:t>9/18/2021</a:t>
            </a:fld>
            <a:endParaRPr lang="en-US"/>
          </a:p>
        </p:txBody>
      </p:sp>
      <p:sp>
        <p:nvSpPr>
          <p:cNvPr id="104872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2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DDA6-1DBC-4F4A-8EE5-258398DC1D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72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2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115F-65E7-4948-BBBD-A84F05213A84}" type="datetimeFigureOut">
              <a:rPr lang="en-US" smtClean="0"/>
              <a:t>9/18/2021</a:t>
            </a:fld>
            <a:endParaRPr lang="en-US"/>
          </a:p>
        </p:txBody>
      </p:sp>
      <p:sp>
        <p:nvSpPr>
          <p:cNvPr id="104872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2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DDA6-1DBC-4F4A-8EE5-258398DC1D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9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48740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4874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115F-65E7-4948-BBBD-A84F05213A84}" type="datetimeFigureOut">
              <a:rPr lang="en-US" smtClean="0"/>
              <a:t>9/18/2021</a:t>
            </a:fld>
            <a:endParaRPr lang="en-US"/>
          </a:p>
        </p:txBody>
      </p:sp>
      <p:sp>
        <p:nvSpPr>
          <p:cNvPr id="104874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4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DDA6-1DBC-4F4A-8EE5-258398DC1D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745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48746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4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115F-65E7-4948-BBBD-A84F05213A84}" type="datetimeFigureOut">
              <a:rPr lang="en-US" smtClean="0"/>
              <a:t>9/18/2021</a:t>
            </a:fld>
            <a:endParaRPr lang="en-US"/>
          </a:p>
        </p:txBody>
      </p:sp>
      <p:sp>
        <p:nvSpPr>
          <p:cNvPr id="104874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4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DDA6-1DBC-4F4A-8EE5-258398DC1D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0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751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48752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53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48754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55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115F-65E7-4948-BBBD-A84F05213A84}" type="datetimeFigureOut">
              <a:rPr lang="en-US" smtClean="0"/>
              <a:t>9/18/2021</a:t>
            </a:fld>
            <a:endParaRPr lang="en-US"/>
          </a:p>
        </p:txBody>
      </p:sp>
      <p:sp>
        <p:nvSpPr>
          <p:cNvPr id="1048756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57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DDA6-1DBC-4F4A-8EE5-258398DC1D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71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115F-65E7-4948-BBBD-A84F05213A84}" type="datetimeFigureOut">
              <a:rPr lang="en-US" smtClean="0"/>
              <a:t>9/18/2021</a:t>
            </a:fld>
            <a:endParaRPr lang="en-US"/>
          </a:p>
        </p:txBody>
      </p:sp>
      <p:sp>
        <p:nvSpPr>
          <p:cNvPr id="104871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DDA6-1DBC-4F4A-8EE5-258398DC1D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115F-65E7-4948-BBBD-A84F05213A84}" type="datetimeFigureOut">
              <a:rPr lang="en-US" smtClean="0"/>
              <a:t>9/18/2021</a:t>
            </a:fld>
            <a:endParaRPr lang="en-US"/>
          </a:p>
        </p:txBody>
      </p:sp>
      <p:sp>
        <p:nvSpPr>
          <p:cNvPr id="1048582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58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DDA6-1DBC-4F4A-8EE5-258398DC1D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8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48759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60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4876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115F-65E7-4948-BBBD-A84F05213A84}" type="datetimeFigureOut">
              <a:rPr lang="en-US" smtClean="0"/>
              <a:t>9/18/2021</a:t>
            </a:fld>
            <a:endParaRPr lang="en-US"/>
          </a:p>
        </p:txBody>
      </p:sp>
      <p:sp>
        <p:nvSpPr>
          <p:cNvPr id="104876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6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DDA6-1DBC-4F4A-8EE5-258398DC1D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8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48729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048730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4873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115F-65E7-4948-BBBD-A84F05213A84}" type="datetimeFigureOut">
              <a:rPr lang="en-US" smtClean="0"/>
              <a:t>9/18/2021</a:t>
            </a:fld>
            <a:endParaRPr lang="en-US"/>
          </a:p>
        </p:txBody>
      </p:sp>
      <p:sp>
        <p:nvSpPr>
          <p:cNvPr id="104873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3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DDA6-1DBC-4F4A-8EE5-258398DC1D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7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30115F-65E7-4948-BBBD-A84F05213A84}" type="datetimeFigureOut">
              <a:rPr lang="en-US" smtClean="0"/>
              <a:t>9/18/2021</a:t>
            </a:fld>
            <a:endParaRPr lang="en-US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01DDA6-1DBC-4F4A-8EE5-258398DC1DC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mailto:maryam.zafar@dynamicdevelopers.com.pk" TargetMode="Externa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3C3BD15-7887-4CA6-AB78-4261078273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49"/>
            <a:ext cx="12192000" cy="6847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347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:a16="http://schemas.microsoft.com/office/drawing/2014/main" id="{6D3DF6D8-DA4C-4F0B-90B0-937C0FB65180}"/>
              </a:ext>
            </a:extLst>
          </p:cNvPr>
          <p:cNvSpPr txBox="1"/>
          <p:nvPr/>
        </p:nvSpPr>
        <p:spPr>
          <a:xfrm>
            <a:off x="2156510" y="161184"/>
            <a:ext cx="80692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GB" sz="4000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rPr>
              <a:t>S M O   W R I T I N G</a:t>
            </a:r>
            <a:endParaRPr lang="zh-CN" altLang="en-US" dirty="0"/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F6DCB558-7F41-4F3A-8DB5-BCA4F88C6583}"/>
              </a:ext>
            </a:extLst>
          </p:cNvPr>
          <p:cNvGrpSpPr/>
          <p:nvPr/>
        </p:nvGrpSpPr>
        <p:grpSpPr>
          <a:xfrm>
            <a:off x="5378696" y="999884"/>
            <a:ext cx="1434489" cy="190500"/>
            <a:chOff x="4679586" y="878988"/>
            <a:chExt cx="1434489" cy="190500"/>
          </a:xfrm>
        </p:grpSpPr>
        <p:sp>
          <p:nvSpPr>
            <p:cNvPr id="7" name="Oval 5">
              <a:extLst>
                <a:ext uri="{FF2B5EF4-FFF2-40B4-BE49-F238E27FC236}">
                  <a16:creationId xmlns:a16="http://schemas.microsoft.com/office/drawing/2014/main" id="{5A446BE0-8748-408B-A62E-AD670F7D016B}"/>
                </a:ext>
              </a:extLst>
            </p:cNvPr>
            <p:cNvSpPr/>
            <p:nvPr/>
          </p:nvSpPr>
          <p:spPr>
            <a:xfrm>
              <a:off x="4679586" y="878988"/>
              <a:ext cx="190500" cy="190500"/>
            </a:xfrm>
            <a:prstGeom prst="ellipse">
              <a:avLst/>
            </a:prstGeom>
            <a:solidFill>
              <a:srgbClr val="03A1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6">
              <a:extLst>
                <a:ext uri="{FF2B5EF4-FFF2-40B4-BE49-F238E27FC236}">
                  <a16:creationId xmlns:a16="http://schemas.microsoft.com/office/drawing/2014/main" id="{06BAAD2C-5E95-442B-905C-9BDBF825D040}"/>
                </a:ext>
              </a:extLst>
            </p:cNvPr>
            <p:cNvSpPr/>
            <p:nvPr/>
          </p:nvSpPr>
          <p:spPr>
            <a:xfrm>
              <a:off x="4990736" y="878988"/>
              <a:ext cx="190500" cy="190500"/>
            </a:xfrm>
            <a:prstGeom prst="ellipse">
              <a:avLst/>
            </a:prstGeom>
            <a:solidFill>
              <a:srgbClr val="EE95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7">
              <a:extLst>
                <a:ext uri="{FF2B5EF4-FFF2-40B4-BE49-F238E27FC236}">
                  <a16:creationId xmlns:a16="http://schemas.microsoft.com/office/drawing/2014/main" id="{012816FE-4B13-43AF-A860-6799E7E06170}"/>
                </a:ext>
              </a:extLst>
            </p:cNvPr>
            <p:cNvSpPr/>
            <p:nvPr/>
          </p:nvSpPr>
          <p:spPr>
            <a:xfrm>
              <a:off x="5301522" y="878988"/>
              <a:ext cx="190500" cy="190500"/>
            </a:xfrm>
            <a:prstGeom prst="ellipse">
              <a:avLst/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8">
              <a:extLst>
                <a:ext uri="{FF2B5EF4-FFF2-40B4-BE49-F238E27FC236}">
                  <a16:creationId xmlns:a16="http://schemas.microsoft.com/office/drawing/2014/main" id="{9022B42A-A829-4EB4-A251-5D877B391758}"/>
                </a:ext>
              </a:extLst>
            </p:cNvPr>
            <p:cNvSpPr/>
            <p:nvPr/>
          </p:nvSpPr>
          <p:spPr>
            <a:xfrm>
              <a:off x="5612308" y="878988"/>
              <a:ext cx="190500" cy="190500"/>
            </a:xfrm>
            <a:prstGeom prst="ellipse">
              <a:avLst/>
            </a:prstGeom>
            <a:solidFill>
              <a:srgbClr val="1C7C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9">
              <a:extLst>
                <a:ext uri="{FF2B5EF4-FFF2-40B4-BE49-F238E27FC236}">
                  <a16:creationId xmlns:a16="http://schemas.microsoft.com/office/drawing/2014/main" id="{D3FF282C-A203-4DE9-92A3-9355B0BD19EF}"/>
                </a:ext>
              </a:extLst>
            </p:cNvPr>
            <p:cNvSpPr/>
            <p:nvPr/>
          </p:nvSpPr>
          <p:spPr>
            <a:xfrm>
              <a:off x="5923575" y="878988"/>
              <a:ext cx="190500" cy="1905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1FCB8E0-82AD-4F76-B849-3EF7B6172C62}"/>
              </a:ext>
            </a:extLst>
          </p:cNvPr>
          <p:cNvSpPr txBox="1"/>
          <p:nvPr/>
        </p:nvSpPr>
        <p:spPr>
          <a:xfrm>
            <a:off x="1288209" y="1321198"/>
            <a:ext cx="100464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385723"/>
                </a:solidFill>
              </a:rPr>
              <a:t>Advantages of SMO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BD0F70-D197-49AF-A8A8-64D4BB1E45E0}"/>
              </a:ext>
            </a:extLst>
          </p:cNvPr>
          <p:cNvSpPr txBox="1"/>
          <p:nvPr/>
        </p:nvSpPr>
        <p:spPr>
          <a:xfrm>
            <a:off x="1246602" y="1869159"/>
            <a:ext cx="993913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FF0000"/>
                </a:solidFill>
              </a:rPr>
              <a:t>Brand building: </a:t>
            </a:r>
            <a:r>
              <a:rPr lang="en-US" sz="2400" dirty="0">
                <a:solidFill>
                  <a:srgbClr val="FF0000"/>
                </a:solidFill>
              </a:rPr>
              <a:t>Internet is a very good place for advertising and SMO can effectively create awareness about brand, product and services swiftly through social networking sites. </a:t>
            </a:r>
            <a:endParaRPr lang="en-US" sz="2800" dirty="0">
              <a:solidFill>
                <a:srgbClr val="FF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FF0000"/>
                </a:solidFill>
              </a:rPr>
              <a:t>Low cost: </a:t>
            </a:r>
            <a:r>
              <a:rPr lang="en-US" sz="2400" dirty="0">
                <a:solidFill>
                  <a:srgbClr val="FF0000"/>
                </a:solidFill>
              </a:rPr>
              <a:t>SMO is more effective, both in terms of money and as a method compared to traditional marketing.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FF0000"/>
                </a:solidFill>
              </a:rPr>
              <a:t>Search engine ranking: </a:t>
            </a:r>
            <a:r>
              <a:rPr lang="en-US" sz="2400" dirty="0">
                <a:solidFill>
                  <a:srgbClr val="FF0000"/>
                </a:solidFill>
              </a:rPr>
              <a:t>SMO can provide you with a good collection of back links to enable your ranking to be among the top searches.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FF0000"/>
                </a:solidFill>
              </a:rPr>
              <a:t>Instant turnaround:  </a:t>
            </a:r>
            <a:r>
              <a:rPr lang="en-US" sz="2400" dirty="0">
                <a:solidFill>
                  <a:srgbClr val="FF0000"/>
                </a:solidFill>
              </a:rPr>
              <a:t>Through SMO, your brand will get visibility in the popular social sites in no time. Indeed the most profitable way of advertising.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FF0000"/>
                </a:solidFill>
              </a:rPr>
              <a:t>Targeting specific audience:  </a:t>
            </a:r>
            <a:r>
              <a:rPr lang="en-US" sz="2400" dirty="0">
                <a:solidFill>
                  <a:srgbClr val="FF0000"/>
                </a:solidFill>
              </a:rPr>
              <a:t>SMO strives to reach specific customer groups based on their age, interests, location, gender etc. and finally proving beneficial for your business.</a:t>
            </a:r>
          </a:p>
        </p:txBody>
      </p:sp>
    </p:spTree>
    <p:extLst>
      <p:ext uri="{BB962C8B-B14F-4D97-AF65-F5344CB8AC3E}">
        <p14:creationId xmlns:p14="http://schemas.microsoft.com/office/powerpoint/2010/main" val="1281659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500"/>
                            </p:stCondLst>
                            <p:childTnLst>
                              <p:par>
                                <p:cTn id="4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500"/>
                            </p:stCondLst>
                            <p:childTnLst>
                              <p:par>
                                <p:cTn id="5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500"/>
                            </p:stCondLst>
                            <p:childTnLst>
                              <p:par>
                                <p:cTn id="5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:a16="http://schemas.microsoft.com/office/drawing/2014/main" id="{6D3DF6D8-DA4C-4F0B-90B0-937C0FB65180}"/>
              </a:ext>
            </a:extLst>
          </p:cNvPr>
          <p:cNvSpPr txBox="1"/>
          <p:nvPr/>
        </p:nvSpPr>
        <p:spPr>
          <a:xfrm>
            <a:off x="2061260" y="199233"/>
            <a:ext cx="80692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rPr>
              <a:t>S M O   W R I T I N G</a:t>
            </a:r>
            <a:endParaRPr lang="zh-CN" altLang="en-US" dirty="0"/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F6DCB558-7F41-4F3A-8DB5-BCA4F88C6583}"/>
              </a:ext>
            </a:extLst>
          </p:cNvPr>
          <p:cNvGrpSpPr/>
          <p:nvPr/>
        </p:nvGrpSpPr>
        <p:grpSpPr>
          <a:xfrm>
            <a:off x="5378696" y="999884"/>
            <a:ext cx="1434489" cy="190500"/>
            <a:chOff x="4679586" y="878988"/>
            <a:chExt cx="1434489" cy="190500"/>
          </a:xfrm>
        </p:grpSpPr>
        <p:sp>
          <p:nvSpPr>
            <p:cNvPr id="7" name="Oval 5">
              <a:extLst>
                <a:ext uri="{FF2B5EF4-FFF2-40B4-BE49-F238E27FC236}">
                  <a16:creationId xmlns:a16="http://schemas.microsoft.com/office/drawing/2014/main" id="{5A446BE0-8748-408B-A62E-AD670F7D016B}"/>
                </a:ext>
              </a:extLst>
            </p:cNvPr>
            <p:cNvSpPr/>
            <p:nvPr/>
          </p:nvSpPr>
          <p:spPr>
            <a:xfrm>
              <a:off x="4679586" y="878988"/>
              <a:ext cx="190500" cy="190500"/>
            </a:xfrm>
            <a:prstGeom prst="ellipse">
              <a:avLst/>
            </a:prstGeom>
            <a:solidFill>
              <a:srgbClr val="03A1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6">
              <a:extLst>
                <a:ext uri="{FF2B5EF4-FFF2-40B4-BE49-F238E27FC236}">
                  <a16:creationId xmlns:a16="http://schemas.microsoft.com/office/drawing/2014/main" id="{06BAAD2C-5E95-442B-905C-9BDBF825D040}"/>
                </a:ext>
              </a:extLst>
            </p:cNvPr>
            <p:cNvSpPr/>
            <p:nvPr/>
          </p:nvSpPr>
          <p:spPr>
            <a:xfrm>
              <a:off x="4990736" y="878988"/>
              <a:ext cx="190500" cy="190500"/>
            </a:xfrm>
            <a:prstGeom prst="ellipse">
              <a:avLst/>
            </a:prstGeom>
            <a:solidFill>
              <a:srgbClr val="EE95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7">
              <a:extLst>
                <a:ext uri="{FF2B5EF4-FFF2-40B4-BE49-F238E27FC236}">
                  <a16:creationId xmlns:a16="http://schemas.microsoft.com/office/drawing/2014/main" id="{012816FE-4B13-43AF-A860-6799E7E06170}"/>
                </a:ext>
              </a:extLst>
            </p:cNvPr>
            <p:cNvSpPr/>
            <p:nvPr/>
          </p:nvSpPr>
          <p:spPr>
            <a:xfrm>
              <a:off x="5301522" y="878988"/>
              <a:ext cx="190500" cy="190500"/>
            </a:xfrm>
            <a:prstGeom prst="ellipse">
              <a:avLst/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8">
              <a:extLst>
                <a:ext uri="{FF2B5EF4-FFF2-40B4-BE49-F238E27FC236}">
                  <a16:creationId xmlns:a16="http://schemas.microsoft.com/office/drawing/2014/main" id="{9022B42A-A829-4EB4-A251-5D877B391758}"/>
                </a:ext>
              </a:extLst>
            </p:cNvPr>
            <p:cNvSpPr/>
            <p:nvPr/>
          </p:nvSpPr>
          <p:spPr>
            <a:xfrm>
              <a:off x="5612308" y="878988"/>
              <a:ext cx="190500" cy="190500"/>
            </a:xfrm>
            <a:prstGeom prst="ellipse">
              <a:avLst/>
            </a:prstGeom>
            <a:solidFill>
              <a:srgbClr val="1C7C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Oval 9">
              <a:extLst>
                <a:ext uri="{FF2B5EF4-FFF2-40B4-BE49-F238E27FC236}">
                  <a16:creationId xmlns:a16="http://schemas.microsoft.com/office/drawing/2014/main" id="{D3FF282C-A203-4DE9-92A3-9355B0BD19EF}"/>
                </a:ext>
              </a:extLst>
            </p:cNvPr>
            <p:cNvSpPr/>
            <p:nvPr/>
          </p:nvSpPr>
          <p:spPr>
            <a:xfrm>
              <a:off x="5923575" y="878988"/>
              <a:ext cx="190500" cy="1905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itle 1048603">
            <a:extLst>
              <a:ext uri="{FF2B5EF4-FFF2-40B4-BE49-F238E27FC236}">
                <a16:creationId xmlns:a16="http://schemas.microsoft.com/office/drawing/2014/main" id="{80E1C75D-EE85-460B-8D97-CC9F5373EF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3779" y="1190384"/>
            <a:ext cx="10344204" cy="1141896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rgbClr val="0000FF"/>
                </a:solidFill>
              </a:rPr>
              <a:t>SMO Writing</a:t>
            </a:r>
            <a:endParaRPr lang="en-GB" sz="5400" b="1" dirty="0">
              <a:solidFill>
                <a:srgbClr val="0000FF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385F890-F764-4BBB-A4C4-B84562DDC9AB}"/>
              </a:ext>
            </a:extLst>
          </p:cNvPr>
          <p:cNvGrpSpPr/>
          <p:nvPr/>
        </p:nvGrpSpPr>
        <p:grpSpPr>
          <a:xfrm>
            <a:off x="1166072" y="2774466"/>
            <a:ext cx="9859618" cy="2160105"/>
            <a:chOff x="1166072" y="2774466"/>
            <a:chExt cx="9859618" cy="2160105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FE16B222-1F85-47AE-BFF9-ED05F89C7EBB}"/>
                </a:ext>
              </a:extLst>
            </p:cNvPr>
            <p:cNvSpPr/>
            <p:nvPr/>
          </p:nvSpPr>
          <p:spPr>
            <a:xfrm>
              <a:off x="1166072" y="2774466"/>
              <a:ext cx="9859618" cy="216010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1966043E-708F-4C44-97AA-D039B11395DC}"/>
                </a:ext>
              </a:extLst>
            </p:cNvPr>
            <p:cNvSpPr txBox="1"/>
            <p:nvPr/>
          </p:nvSpPr>
          <p:spPr>
            <a:xfrm>
              <a:off x="1479984" y="3429000"/>
              <a:ext cx="942229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rgbClr val="FF0000"/>
                  </a:solidFill>
                </a:rPr>
                <a:t>How to Write an effective SMO Content 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99130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:a16="http://schemas.microsoft.com/office/drawing/2014/main" id="{6D3DF6D8-DA4C-4F0B-90B0-937C0FB65180}"/>
              </a:ext>
            </a:extLst>
          </p:cNvPr>
          <p:cNvSpPr txBox="1"/>
          <p:nvPr/>
        </p:nvSpPr>
        <p:spPr>
          <a:xfrm>
            <a:off x="2061260" y="199233"/>
            <a:ext cx="80692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GB" sz="4000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rPr>
              <a:t>S M O   W R I T I N G</a:t>
            </a:r>
            <a:endParaRPr lang="zh-CN" altLang="en-US" dirty="0"/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F6DCB558-7F41-4F3A-8DB5-BCA4F88C6583}"/>
              </a:ext>
            </a:extLst>
          </p:cNvPr>
          <p:cNvGrpSpPr/>
          <p:nvPr/>
        </p:nvGrpSpPr>
        <p:grpSpPr>
          <a:xfrm>
            <a:off x="5378696" y="999884"/>
            <a:ext cx="1434489" cy="190500"/>
            <a:chOff x="4679586" y="878988"/>
            <a:chExt cx="1434489" cy="190500"/>
          </a:xfrm>
        </p:grpSpPr>
        <p:sp>
          <p:nvSpPr>
            <p:cNvPr id="7" name="Oval 5">
              <a:extLst>
                <a:ext uri="{FF2B5EF4-FFF2-40B4-BE49-F238E27FC236}">
                  <a16:creationId xmlns:a16="http://schemas.microsoft.com/office/drawing/2014/main" id="{5A446BE0-8748-408B-A62E-AD670F7D016B}"/>
                </a:ext>
              </a:extLst>
            </p:cNvPr>
            <p:cNvSpPr/>
            <p:nvPr/>
          </p:nvSpPr>
          <p:spPr>
            <a:xfrm>
              <a:off x="4679586" y="878988"/>
              <a:ext cx="190500" cy="190500"/>
            </a:xfrm>
            <a:prstGeom prst="ellipse">
              <a:avLst/>
            </a:prstGeom>
            <a:solidFill>
              <a:srgbClr val="03A1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6">
              <a:extLst>
                <a:ext uri="{FF2B5EF4-FFF2-40B4-BE49-F238E27FC236}">
                  <a16:creationId xmlns:a16="http://schemas.microsoft.com/office/drawing/2014/main" id="{06BAAD2C-5E95-442B-905C-9BDBF825D040}"/>
                </a:ext>
              </a:extLst>
            </p:cNvPr>
            <p:cNvSpPr/>
            <p:nvPr/>
          </p:nvSpPr>
          <p:spPr>
            <a:xfrm>
              <a:off x="4990736" y="878988"/>
              <a:ext cx="190500" cy="190500"/>
            </a:xfrm>
            <a:prstGeom prst="ellipse">
              <a:avLst/>
            </a:prstGeom>
            <a:solidFill>
              <a:srgbClr val="EE95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7">
              <a:extLst>
                <a:ext uri="{FF2B5EF4-FFF2-40B4-BE49-F238E27FC236}">
                  <a16:creationId xmlns:a16="http://schemas.microsoft.com/office/drawing/2014/main" id="{012816FE-4B13-43AF-A860-6799E7E06170}"/>
                </a:ext>
              </a:extLst>
            </p:cNvPr>
            <p:cNvSpPr/>
            <p:nvPr/>
          </p:nvSpPr>
          <p:spPr>
            <a:xfrm>
              <a:off x="5301522" y="878988"/>
              <a:ext cx="190500" cy="190500"/>
            </a:xfrm>
            <a:prstGeom prst="ellipse">
              <a:avLst/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8">
              <a:extLst>
                <a:ext uri="{FF2B5EF4-FFF2-40B4-BE49-F238E27FC236}">
                  <a16:creationId xmlns:a16="http://schemas.microsoft.com/office/drawing/2014/main" id="{9022B42A-A829-4EB4-A251-5D877B391758}"/>
                </a:ext>
              </a:extLst>
            </p:cNvPr>
            <p:cNvSpPr/>
            <p:nvPr/>
          </p:nvSpPr>
          <p:spPr>
            <a:xfrm>
              <a:off x="5612308" y="878988"/>
              <a:ext cx="190500" cy="190500"/>
            </a:xfrm>
            <a:prstGeom prst="ellipse">
              <a:avLst/>
            </a:prstGeom>
            <a:solidFill>
              <a:srgbClr val="1C7C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9">
              <a:extLst>
                <a:ext uri="{FF2B5EF4-FFF2-40B4-BE49-F238E27FC236}">
                  <a16:creationId xmlns:a16="http://schemas.microsoft.com/office/drawing/2014/main" id="{D3FF282C-A203-4DE9-92A3-9355B0BD19EF}"/>
                </a:ext>
              </a:extLst>
            </p:cNvPr>
            <p:cNvSpPr/>
            <p:nvPr/>
          </p:nvSpPr>
          <p:spPr>
            <a:xfrm>
              <a:off x="5923575" y="878988"/>
              <a:ext cx="190500" cy="1905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itle 1048603">
            <a:extLst>
              <a:ext uri="{FF2B5EF4-FFF2-40B4-BE49-F238E27FC236}">
                <a16:creationId xmlns:a16="http://schemas.microsoft.com/office/drawing/2014/main" id="{80E1C75D-EE85-460B-8D97-CC9F5373EF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0148" y="1190384"/>
            <a:ext cx="11161967" cy="1141896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00FF"/>
                </a:solidFill>
              </a:rPr>
              <a:t>Social Media Optimization (SMO) Writing</a:t>
            </a:r>
            <a:endParaRPr lang="en-GB" sz="3600" b="1" dirty="0">
              <a:solidFill>
                <a:srgbClr val="0000FF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8E1855A-84FF-4090-A6AF-3916231EC410}"/>
              </a:ext>
            </a:extLst>
          </p:cNvPr>
          <p:cNvSpPr txBox="1"/>
          <p:nvPr/>
        </p:nvSpPr>
        <p:spPr>
          <a:xfrm>
            <a:off x="1437102" y="2749573"/>
            <a:ext cx="993913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0000"/>
                </a:solidFill>
              </a:rPr>
              <a:t>Write search engine friendly Taglines in Content. Include 1-2 keywords related to your topic. ...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0000"/>
                </a:solidFill>
              </a:rPr>
              <a:t>Optimize your abstract. Place essential findings and keywords in the first two sentences of your abstract. ...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0000"/>
                </a:solidFill>
              </a:rPr>
              <a:t>Use keywords throughout your Content. ...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0000"/>
                </a:solidFill>
              </a:rPr>
              <a:t>Be consistent. ...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0000"/>
                </a:solidFill>
              </a:rPr>
              <a:t>Insert links/emails/contact details in content.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0000"/>
                </a:solidFill>
              </a:rPr>
              <a:t>Use Hashtags at the end of content.</a:t>
            </a:r>
          </a:p>
        </p:txBody>
      </p:sp>
    </p:spTree>
    <p:extLst>
      <p:ext uri="{BB962C8B-B14F-4D97-AF65-F5344CB8AC3E}">
        <p14:creationId xmlns:p14="http://schemas.microsoft.com/office/powerpoint/2010/main" val="3736158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4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4">
            <a:extLst>
              <a:ext uri="{FF2B5EF4-FFF2-40B4-BE49-F238E27FC236}">
                <a16:creationId xmlns:a16="http://schemas.microsoft.com/office/drawing/2014/main" id="{F6DCB558-7F41-4F3A-8DB5-BCA4F88C6583}"/>
              </a:ext>
            </a:extLst>
          </p:cNvPr>
          <p:cNvGrpSpPr/>
          <p:nvPr/>
        </p:nvGrpSpPr>
        <p:grpSpPr>
          <a:xfrm>
            <a:off x="5378696" y="999884"/>
            <a:ext cx="1434489" cy="190500"/>
            <a:chOff x="4679586" y="878988"/>
            <a:chExt cx="1434489" cy="190500"/>
          </a:xfrm>
        </p:grpSpPr>
        <p:sp>
          <p:nvSpPr>
            <p:cNvPr id="7" name="Oval 5">
              <a:extLst>
                <a:ext uri="{FF2B5EF4-FFF2-40B4-BE49-F238E27FC236}">
                  <a16:creationId xmlns:a16="http://schemas.microsoft.com/office/drawing/2014/main" id="{5A446BE0-8748-408B-A62E-AD670F7D016B}"/>
                </a:ext>
              </a:extLst>
            </p:cNvPr>
            <p:cNvSpPr/>
            <p:nvPr/>
          </p:nvSpPr>
          <p:spPr>
            <a:xfrm>
              <a:off x="4679586" y="878988"/>
              <a:ext cx="190500" cy="190500"/>
            </a:xfrm>
            <a:prstGeom prst="ellipse">
              <a:avLst/>
            </a:prstGeom>
            <a:solidFill>
              <a:srgbClr val="03A1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6">
              <a:extLst>
                <a:ext uri="{FF2B5EF4-FFF2-40B4-BE49-F238E27FC236}">
                  <a16:creationId xmlns:a16="http://schemas.microsoft.com/office/drawing/2014/main" id="{06BAAD2C-5E95-442B-905C-9BDBF825D040}"/>
                </a:ext>
              </a:extLst>
            </p:cNvPr>
            <p:cNvSpPr/>
            <p:nvPr/>
          </p:nvSpPr>
          <p:spPr>
            <a:xfrm>
              <a:off x="4990736" y="878988"/>
              <a:ext cx="190500" cy="190500"/>
            </a:xfrm>
            <a:prstGeom prst="ellipse">
              <a:avLst/>
            </a:prstGeom>
            <a:solidFill>
              <a:srgbClr val="EE95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7">
              <a:extLst>
                <a:ext uri="{FF2B5EF4-FFF2-40B4-BE49-F238E27FC236}">
                  <a16:creationId xmlns:a16="http://schemas.microsoft.com/office/drawing/2014/main" id="{012816FE-4B13-43AF-A860-6799E7E06170}"/>
                </a:ext>
              </a:extLst>
            </p:cNvPr>
            <p:cNvSpPr/>
            <p:nvPr/>
          </p:nvSpPr>
          <p:spPr>
            <a:xfrm>
              <a:off x="5301522" y="878988"/>
              <a:ext cx="190500" cy="190500"/>
            </a:xfrm>
            <a:prstGeom prst="ellipse">
              <a:avLst/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8">
              <a:extLst>
                <a:ext uri="{FF2B5EF4-FFF2-40B4-BE49-F238E27FC236}">
                  <a16:creationId xmlns:a16="http://schemas.microsoft.com/office/drawing/2014/main" id="{9022B42A-A829-4EB4-A251-5D877B391758}"/>
                </a:ext>
              </a:extLst>
            </p:cNvPr>
            <p:cNvSpPr/>
            <p:nvPr/>
          </p:nvSpPr>
          <p:spPr>
            <a:xfrm>
              <a:off x="5612308" y="878988"/>
              <a:ext cx="190500" cy="190500"/>
            </a:xfrm>
            <a:prstGeom prst="ellipse">
              <a:avLst/>
            </a:prstGeom>
            <a:solidFill>
              <a:srgbClr val="1C7C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Oval 9">
              <a:extLst>
                <a:ext uri="{FF2B5EF4-FFF2-40B4-BE49-F238E27FC236}">
                  <a16:creationId xmlns:a16="http://schemas.microsoft.com/office/drawing/2014/main" id="{D3FF282C-A203-4DE9-92A3-9355B0BD19EF}"/>
                </a:ext>
              </a:extLst>
            </p:cNvPr>
            <p:cNvSpPr/>
            <p:nvPr/>
          </p:nvSpPr>
          <p:spPr>
            <a:xfrm>
              <a:off x="5923575" y="878988"/>
              <a:ext cx="190500" cy="1905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object 2">
            <a:extLst>
              <a:ext uri="{FF2B5EF4-FFF2-40B4-BE49-F238E27FC236}">
                <a16:creationId xmlns:a16="http://schemas.microsoft.com/office/drawing/2014/main" id="{9E567F08-CE50-475D-B853-BFF0C4356126}"/>
              </a:ext>
            </a:extLst>
          </p:cNvPr>
          <p:cNvGrpSpPr/>
          <p:nvPr/>
        </p:nvGrpSpPr>
        <p:grpSpPr>
          <a:xfrm>
            <a:off x="2534619" y="1457739"/>
            <a:ext cx="7122521" cy="5029200"/>
            <a:chOff x="0" y="0"/>
            <a:chExt cx="9144000" cy="6858000"/>
          </a:xfrm>
        </p:grpSpPr>
        <p:sp>
          <p:nvSpPr>
            <p:cNvPr id="19" name="object 3">
              <a:extLst>
                <a:ext uri="{FF2B5EF4-FFF2-40B4-BE49-F238E27FC236}">
                  <a16:creationId xmlns:a16="http://schemas.microsoft.com/office/drawing/2014/main" id="{03D0A494-9753-46FC-A697-04706AD78BA4}"/>
                </a:ext>
              </a:extLst>
            </p:cNvPr>
            <p:cNvSpPr/>
            <p:nvPr/>
          </p:nvSpPr>
          <p:spPr>
            <a:xfrm>
              <a:off x="0" y="228917"/>
              <a:ext cx="9144000" cy="662908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4">
              <a:extLst>
                <a:ext uri="{FF2B5EF4-FFF2-40B4-BE49-F238E27FC236}">
                  <a16:creationId xmlns:a16="http://schemas.microsoft.com/office/drawing/2014/main" id="{4276C8B6-A601-4113-93B7-EDBF84BF2C54}"/>
                </a:ext>
              </a:extLst>
            </p:cNvPr>
            <p:cNvSpPr/>
            <p:nvPr/>
          </p:nvSpPr>
          <p:spPr>
            <a:xfrm>
              <a:off x="13446" y="0"/>
              <a:ext cx="9130553" cy="635069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TextBox 3">
            <a:extLst>
              <a:ext uri="{FF2B5EF4-FFF2-40B4-BE49-F238E27FC236}">
                <a16:creationId xmlns:a16="http://schemas.microsoft.com/office/drawing/2014/main" id="{53B1F595-1008-420E-93FF-85B124AE4FC9}"/>
              </a:ext>
            </a:extLst>
          </p:cNvPr>
          <p:cNvSpPr txBox="1"/>
          <p:nvPr/>
        </p:nvSpPr>
        <p:spPr>
          <a:xfrm>
            <a:off x="2061260" y="199233"/>
            <a:ext cx="80692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GB" sz="4000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rPr>
              <a:t>S M O   W R I T I N G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34402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4">
            <a:extLst>
              <a:ext uri="{FF2B5EF4-FFF2-40B4-BE49-F238E27FC236}">
                <a16:creationId xmlns:a16="http://schemas.microsoft.com/office/drawing/2014/main" id="{F6DCB558-7F41-4F3A-8DB5-BCA4F88C6583}"/>
              </a:ext>
            </a:extLst>
          </p:cNvPr>
          <p:cNvGrpSpPr/>
          <p:nvPr/>
        </p:nvGrpSpPr>
        <p:grpSpPr>
          <a:xfrm>
            <a:off x="5378696" y="999884"/>
            <a:ext cx="1434489" cy="190500"/>
            <a:chOff x="4679586" y="878988"/>
            <a:chExt cx="1434489" cy="190500"/>
          </a:xfrm>
        </p:grpSpPr>
        <p:sp>
          <p:nvSpPr>
            <p:cNvPr id="7" name="Oval 5">
              <a:extLst>
                <a:ext uri="{FF2B5EF4-FFF2-40B4-BE49-F238E27FC236}">
                  <a16:creationId xmlns:a16="http://schemas.microsoft.com/office/drawing/2014/main" id="{5A446BE0-8748-408B-A62E-AD670F7D016B}"/>
                </a:ext>
              </a:extLst>
            </p:cNvPr>
            <p:cNvSpPr/>
            <p:nvPr/>
          </p:nvSpPr>
          <p:spPr>
            <a:xfrm>
              <a:off x="4679586" y="878988"/>
              <a:ext cx="190500" cy="190500"/>
            </a:xfrm>
            <a:prstGeom prst="ellipse">
              <a:avLst/>
            </a:prstGeom>
            <a:solidFill>
              <a:srgbClr val="03A1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6">
              <a:extLst>
                <a:ext uri="{FF2B5EF4-FFF2-40B4-BE49-F238E27FC236}">
                  <a16:creationId xmlns:a16="http://schemas.microsoft.com/office/drawing/2014/main" id="{06BAAD2C-5E95-442B-905C-9BDBF825D040}"/>
                </a:ext>
              </a:extLst>
            </p:cNvPr>
            <p:cNvSpPr/>
            <p:nvPr/>
          </p:nvSpPr>
          <p:spPr>
            <a:xfrm>
              <a:off x="4990736" y="878988"/>
              <a:ext cx="190500" cy="190500"/>
            </a:xfrm>
            <a:prstGeom prst="ellipse">
              <a:avLst/>
            </a:prstGeom>
            <a:solidFill>
              <a:srgbClr val="EE95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7">
              <a:extLst>
                <a:ext uri="{FF2B5EF4-FFF2-40B4-BE49-F238E27FC236}">
                  <a16:creationId xmlns:a16="http://schemas.microsoft.com/office/drawing/2014/main" id="{012816FE-4B13-43AF-A860-6799E7E06170}"/>
                </a:ext>
              </a:extLst>
            </p:cNvPr>
            <p:cNvSpPr/>
            <p:nvPr/>
          </p:nvSpPr>
          <p:spPr>
            <a:xfrm>
              <a:off x="5301522" y="878988"/>
              <a:ext cx="190500" cy="190500"/>
            </a:xfrm>
            <a:prstGeom prst="ellipse">
              <a:avLst/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8">
              <a:extLst>
                <a:ext uri="{FF2B5EF4-FFF2-40B4-BE49-F238E27FC236}">
                  <a16:creationId xmlns:a16="http://schemas.microsoft.com/office/drawing/2014/main" id="{9022B42A-A829-4EB4-A251-5D877B391758}"/>
                </a:ext>
              </a:extLst>
            </p:cNvPr>
            <p:cNvSpPr/>
            <p:nvPr/>
          </p:nvSpPr>
          <p:spPr>
            <a:xfrm>
              <a:off x="5612308" y="878988"/>
              <a:ext cx="190500" cy="190500"/>
            </a:xfrm>
            <a:prstGeom prst="ellipse">
              <a:avLst/>
            </a:prstGeom>
            <a:solidFill>
              <a:srgbClr val="1C7C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Oval 9">
              <a:extLst>
                <a:ext uri="{FF2B5EF4-FFF2-40B4-BE49-F238E27FC236}">
                  <a16:creationId xmlns:a16="http://schemas.microsoft.com/office/drawing/2014/main" id="{D3FF282C-A203-4DE9-92A3-9355B0BD19EF}"/>
                </a:ext>
              </a:extLst>
            </p:cNvPr>
            <p:cNvSpPr/>
            <p:nvPr/>
          </p:nvSpPr>
          <p:spPr>
            <a:xfrm>
              <a:off x="5923575" y="878988"/>
              <a:ext cx="190500" cy="1905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4A4F2E9-D981-49F1-A807-12A4BB25542E}"/>
              </a:ext>
            </a:extLst>
          </p:cNvPr>
          <p:cNvSpPr/>
          <p:nvPr/>
        </p:nvSpPr>
        <p:spPr>
          <a:xfrm>
            <a:off x="554960" y="1815546"/>
            <a:ext cx="4109806" cy="2014331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n-US" b="1" spc="-160" dirty="0">
                <a:latin typeface="Arial"/>
                <a:cs typeface="Arial"/>
              </a:rPr>
              <a:t>Dominating </a:t>
            </a:r>
            <a:r>
              <a:rPr lang="en-US" b="1" spc="-165" dirty="0">
                <a:latin typeface="Arial"/>
                <a:cs typeface="Arial"/>
              </a:rPr>
              <a:t>your brand  </a:t>
            </a:r>
            <a:r>
              <a:rPr lang="en-US" b="1" spc="-170" dirty="0">
                <a:latin typeface="Arial"/>
                <a:cs typeface="Arial"/>
              </a:rPr>
              <a:t>and </a:t>
            </a:r>
            <a:r>
              <a:rPr lang="en-US" b="1" spc="-195" dirty="0">
                <a:latin typeface="Arial"/>
                <a:cs typeface="Arial"/>
              </a:rPr>
              <a:t>having </a:t>
            </a:r>
            <a:r>
              <a:rPr lang="en-US" b="1" spc="-155" dirty="0">
                <a:latin typeface="Arial"/>
                <a:cs typeface="Arial"/>
              </a:rPr>
              <a:t>control </a:t>
            </a:r>
            <a:r>
              <a:rPr lang="en-US" b="1" spc="-110" dirty="0">
                <a:latin typeface="Arial"/>
                <a:cs typeface="Arial"/>
              </a:rPr>
              <a:t>of  </a:t>
            </a:r>
            <a:r>
              <a:rPr lang="en-US" b="1" spc="-200" dirty="0">
                <a:latin typeface="Arial"/>
                <a:cs typeface="Arial"/>
              </a:rPr>
              <a:t>each</a:t>
            </a:r>
            <a:r>
              <a:rPr lang="en-US" b="1" spc="-160" dirty="0">
                <a:latin typeface="Arial"/>
                <a:cs typeface="Arial"/>
              </a:rPr>
              <a:t> </a:t>
            </a:r>
            <a:r>
              <a:rPr lang="en-US" b="1" spc="-190" dirty="0">
                <a:latin typeface="Arial"/>
                <a:cs typeface="Arial"/>
              </a:rPr>
              <a:t>posting</a:t>
            </a:r>
            <a:endParaRPr lang="en-US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lang="en-US" b="1" spc="-229" dirty="0">
                <a:latin typeface="Arial"/>
                <a:cs typeface="Arial"/>
              </a:rPr>
              <a:t>is </a:t>
            </a:r>
            <a:r>
              <a:rPr lang="en-US" b="1" spc="-95" dirty="0">
                <a:latin typeface="Arial"/>
                <a:cs typeface="Arial"/>
              </a:rPr>
              <a:t>the</a:t>
            </a:r>
            <a:r>
              <a:rPr lang="en-US" b="1" spc="-35" dirty="0">
                <a:latin typeface="Arial"/>
                <a:cs typeface="Arial"/>
              </a:rPr>
              <a:t> </a:t>
            </a:r>
            <a:r>
              <a:rPr lang="en-US" b="1" spc="-95" dirty="0">
                <a:latin typeface="Arial"/>
                <a:cs typeface="Arial"/>
              </a:rPr>
              <a:t>true</a:t>
            </a:r>
            <a:endParaRPr lang="en-US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lang="en-US" b="1" spc="-390" dirty="0">
                <a:latin typeface="Arial"/>
                <a:cs typeface="Arial"/>
              </a:rPr>
              <a:t>SEO </a:t>
            </a:r>
            <a:r>
              <a:rPr lang="en-US" b="1" spc="-204" dirty="0">
                <a:latin typeface="Arial"/>
                <a:cs typeface="Arial"/>
              </a:rPr>
              <a:t>+ SMO =</a:t>
            </a:r>
            <a:r>
              <a:rPr lang="en-US" b="1" spc="-65" dirty="0">
                <a:latin typeface="Arial"/>
                <a:cs typeface="Arial"/>
              </a:rPr>
              <a:t> </a:t>
            </a:r>
            <a:r>
              <a:rPr lang="en-US" b="1" spc="-140" dirty="0">
                <a:latin typeface="Arial"/>
                <a:cs typeface="Arial"/>
              </a:rPr>
              <a:t>Amplified</a:t>
            </a:r>
            <a:endParaRPr lang="en-US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b="1" spc="-235" dirty="0">
                <a:latin typeface="Arial"/>
                <a:cs typeface="Arial"/>
              </a:rPr>
              <a:t>Rankings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028FE41-30DB-4CF6-A365-F099F1DFB743}"/>
              </a:ext>
            </a:extLst>
          </p:cNvPr>
          <p:cNvSpPr/>
          <p:nvPr/>
        </p:nvSpPr>
        <p:spPr>
          <a:xfrm>
            <a:off x="554960" y="4340088"/>
            <a:ext cx="4109806" cy="2014331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1CD32E5-37DE-4B66-AB4E-00BE2DEB6FA3}"/>
              </a:ext>
            </a:extLst>
          </p:cNvPr>
          <p:cNvSpPr txBox="1"/>
          <p:nvPr/>
        </p:nvSpPr>
        <p:spPr>
          <a:xfrm>
            <a:off x="-438137" y="2142813"/>
            <a:ext cx="6096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70C0"/>
                </a:solidFill>
              </a:rPr>
              <a:t>Dominating your brand  and having </a:t>
            </a:r>
          </a:p>
          <a:p>
            <a:pPr algn="ctr"/>
            <a:r>
              <a:rPr lang="en-US" sz="2000" b="1" dirty="0">
                <a:solidFill>
                  <a:srgbClr val="0070C0"/>
                </a:solidFill>
              </a:rPr>
              <a:t>control of  each posting is the true</a:t>
            </a:r>
          </a:p>
          <a:p>
            <a:pPr algn="ctr"/>
            <a:r>
              <a:rPr lang="en-US" sz="2000" b="1" dirty="0">
                <a:solidFill>
                  <a:srgbClr val="0070C0"/>
                </a:solidFill>
              </a:rPr>
              <a:t>SEO + SMO = Amplified</a:t>
            </a:r>
          </a:p>
          <a:p>
            <a:pPr algn="ctr"/>
            <a:r>
              <a:rPr lang="en-US" sz="2000" b="1" dirty="0">
                <a:solidFill>
                  <a:srgbClr val="0070C0"/>
                </a:solidFill>
              </a:rPr>
              <a:t>Rankings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0F9E40A-4385-455D-BDBD-9073D11E4D4A}"/>
              </a:ext>
            </a:extLst>
          </p:cNvPr>
          <p:cNvSpPr txBox="1"/>
          <p:nvPr/>
        </p:nvSpPr>
        <p:spPr>
          <a:xfrm>
            <a:off x="-651952" y="4677544"/>
            <a:ext cx="652363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70C0"/>
                </a:solidFill>
              </a:rPr>
              <a:t>I dominate and control my  </a:t>
            </a:r>
          </a:p>
          <a:p>
            <a:pPr algn="ctr"/>
            <a:r>
              <a:rPr lang="en-US" sz="2000" b="1" dirty="0">
                <a:solidFill>
                  <a:srgbClr val="0070C0"/>
                </a:solidFill>
              </a:rPr>
              <a:t>“Personal brand”</a:t>
            </a:r>
          </a:p>
          <a:p>
            <a:pPr algn="ctr"/>
            <a:r>
              <a:rPr lang="en-US" sz="2000" b="1" dirty="0">
                <a:solidFill>
                  <a:srgbClr val="0070C0"/>
                </a:solidFill>
              </a:rPr>
              <a:t>that is  easy, as there are only 3</a:t>
            </a:r>
          </a:p>
          <a:p>
            <a:pPr algn="ctr"/>
            <a:r>
              <a:rPr lang="en-US" sz="2000" b="1" dirty="0">
                <a:solidFill>
                  <a:srgbClr val="0070C0"/>
                </a:solidFill>
              </a:rPr>
              <a:t>“Hillary Bressler’s in the USA.</a:t>
            </a:r>
          </a:p>
        </p:txBody>
      </p:sp>
      <p:sp>
        <p:nvSpPr>
          <p:cNvPr id="22" name="object 4">
            <a:extLst>
              <a:ext uri="{FF2B5EF4-FFF2-40B4-BE49-F238E27FC236}">
                <a16:creationId xmlns:a16="http://schemas.microsoft.com/office/drawing/2014/main" id="{71E39C9E-03C5-4F85-B18E-DD2E32459A45}"/>
              </a:ext>
            </a:extLst>
          </p:cNvPr>
          <p:cNvSpPr/>
          <p:nvPr/>
        </p:nvSpPr>
        <p:spPr>
          <a:xfrm>
            <a:off x="5378696" y="1386898"/>
            <a:ext cx="5853745" cy="51828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12">
            <a:extLst>
              <a:ext uri="{FF2B5EF4-FFF2-40B4-BE49-F238E27FC236}">
                <a16:creationId xmlns:a16="http://schemas.microsoft.com/office/drawing/2014/main" id="{30621782-75C5-40C9-A300-3B5897476BFF}"/>
              </a:ext>
            </a:extLst>
          </p:cNvPr>
          <p:cNvSpPr txBox="1"/>
          <p:nvPr/>
        </p:nvSpPr>
        <p:spPr>
          <a:xfrm>
            <a:off x="6006618" y="1952313"/>
            <a:ext cx="609600" cy="381000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3048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40"/>
              </a:spcBef>
            </a:pPr>
            <a:r>
              <a:rPr sz="1800" b="1" spc="-300" dirty="0">
                <a:solidFill>
                  <a:srgbClr val="FFFFFF"/>
                </a:solidFill>
                <a:latin typeface="Arial"/>
                <a:cs typeface="Arial"/>
              </a:rPr>
              <a:t>SEO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4" name="object 13">
            <a:extLst>
              <a:ext uri="{FF2B5EF4-FFF2-40B4-BE49-F238E27FC236}">
                <a16:creationId xmlns:a16="http://schemas.microsoft.com/office/drawing/2014/main" id="{C39DB9F0-7A6E-44EE-84A6-EFBC45156761}"/>
              </a:ext>
            </a:extLst>
          </p:cNvPr>
          <p:cNvSpPr txBox="1"/>
          <p:nvPr/>
        </p:nvSpPr>
        <p:spPr>
          <a:xfrm>
            <a:off x="5968518" y="3323913"/>
            <a:ext cx="685800" cy="308418"/>
          </a:xfrm>
          <a:prstGeom prst="rect">
            <a:avLst/>
          </a:prstGeom>
          <a:solidFill>
            <a:srgbClr val="00AF50"/>
          </a:solidFill>
        </p:spPr>
        <p:txBody>
          <a:bodyPr vert="horz" wrap="square" lIns="0" tIns="3111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45"/>
              </a:spcBef>
            </a:pPr>
            <a:r>
              <a:rPr sz="1800" b="1" spc="-155" dirty="0">
                <a:solidFill>
                  <a:srgbClr val="FFFFFF"/>
                </a:solidFill>
                <a:latin typeface="Arial"/>
                <a:cs typeface="Arial"/>
              </a:rPr>
              <a:t>SMO</a:t>
            </a:r>
            <a:endParaRPr sz="1800" dirty="0">
              <a:latin typeface="Arial"/>
              <a:cs typeface="Arial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1BB5FFF-0CD8-49AB-A21C-A171E217DB62}"/>
              </a:ext>
            </a:extLst>
          </p:cNvPr>
          <p:cNvGrpSpPr/>
          <p:nvPr/>
        </p:nvGrpSpPr>
        <p:grpSpPr>
          <a:xfrm>
            <a:off x="5930418" y="3822908"/>
            <a:ext cx="685799" cy="369570"/>
            <a:chOff x="5930418" y="3822908"/>
            <a:chExt cx="685799" cy="369570"/>
          </a:xfrm>
        </p:grpSpPr>
        <p:sp>
          <p:nvSpPr>
            <p:cNvPr id="25" name="object 14">
              <a:extLst>
                <a:ext uri="{FF2B5EF4-FFF2-40B4-BE49-F238E27FC236}">
                  <a16:creationId xmlns:a16="http://schemas.microsoft.com/office/drawing/2014/main" id="{B31CC10E-6548-47D2-9A02-258F1D9B1AD7}"/>
                </a:ext>
              </a:extLst>
            </p:cNvPr>
            <p:cNvSpPr/>
            <p:nvPr/>
          </p:nvSpPr>
          <p:spPr>
            <a:xfrm>
              <a:off x="5930418" y="3822908"/>
              <a:ext cx="685799" cy="369570"/>
            </a:xfrm>
            <a:custGeom>
              <a:avLst/>
              <a:gdLst/>
              <a:ahLst/>
              <a:cxnLst/>
              <a:rect l="l" t="t" r="r" b="b"/>
              <a:pathLst>
                <a:path w="685800" h="369570">
                  <a:moveTo>
                    <a:pt x="685800" y="0"/>
                  </a:moveTo>
                  <a:lnTo>
                    <a:pt x="0" y="0"/>
                  </a:lnTo>
                  <a:lnTo>
                    <a:pt x="0" y="369328"/>
                  </a:lnTo>
                  <a:lnTo>
                    <a:pt x="685800" y="369328"/>
                  </a:lnTo>
                  <a:lnTo>
                    <a:pt x="685800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15">
              <a:extLst>
                <a:ext uri="{FF2B5EF4-FFF2-40B4-BE49-F238E27FC236}">
                  <a16:creationId xmlns:a16="http://schemas.microsoft.com/office/drawing/2014/main" id="{CC7E3FF3-EE94-44CD-85E6-34B8E7851DDD}"/>
                </a:ext>
              </a:extLst>
            </p:cNvPr>
            <p:cNvSpPr txBox="1"/>
            <p:nvPr/>
          </p:nvSpPr>
          <p:spPr>
            <a:xfrm>
              <a:off x="6013603" y="3842119"/>
              <a:ext cx="488315" cy="29972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800" b="1" spc="-155" dirty="0">
                  <a:solidFill>
                    <a:srgbClr val="FFFFFF"/>
                  </a:solidFill>
                  <a:latin typeface="Arial"/>
                  <a:cs typeface="Arial"/>
                </a:rPr>
                <a:t>SMO</a:t>
              </a:r>
              <a:endParaRPr sz="1800" dirty="0">
                <a:latin typeface="Arial"/>
                <a:cs typeface="Arial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F9478BF-7468-4710-AA9A-1101F0019B16}"/>
              </a:ext>
            </a:extLst>
          </p:cNvPr>
          <p:cNvGrpSpPr/>
          <p:nvPr/>
        </p:nvGrpSpPr>
        <p:grpSpPr>
          <a:xfrm>
            <a:off x="5930418" y="4306553"/>
            <a:ext cx="685800" cy="369570"/>
            <a:chOff x="5930418" y="4306553"/>
            <a:chExt cx="685800" cy="369570"/>
          </a:xfrm>
        </p:grpSpPr>
        <p:sp>
          <p:nvSpPr>
            <p:cNvPr id="27" name="object 16">
              <a:extLst>
                <a:ext uri="{FF2B5EF4-FFF2-40B4-BE49-F238E27FC236}">
                  <a16:creationId xmlns:a16="http://schemas.microsoft.com/office/drawing/2014/main" id="{76EBBC81-8D99-4B14-B0CD-A3473E6F3B63}"/>
                </a:ext>
              </a:extLst>
            </p:cNvPr>
            <p:cNvSpPr/>
            <p:nvPr/>
          </p:nvSpPr>
          <p:spPr>
            <a:xfrm>
              <a:off x="5930418" y="4306553"/>
              <a:ext cx="685800" cy="369570"/>
            </a:xfrm>
            <a:custGeom>
              <a:avLst/>
              <a:gdLst/>
              <a:ahLst/>
              <a:cxnLst/>
              <a:rect l="l" t="t" r="r" b="b"/>
              <a:pathLst>
                <a:path w="685800" h="369570">
                  <a:moveTo>
                    <a:pt x="685800" y="0"/>
                  </a:moveTo>
                  <a:lnTo>
                    <a:pt x="0" y="0"/>
                  </a:lnTo>
                  <a:lnTo>
                    <a:pt x="0" y="369328"/>
                  </a:lnTo>
                  <a:lnTo>
                    <a:pt x="685800" y="369328"/>
                  </a:lnTo>
                  <a:lnTo>
                    <a:pt x="685800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17">
              <a:extLst>
                <a:ext uri="{FF2B5EF4-FFF2-40B4-BE49-F238E27FC236}">
                  <a16:creationId xmlns:a16="http://schemas.microsoft.com/office/drawing/2014/main" id="{1A6D7B3D-EA15-4FED-9C0A-14DEC50E1AE3}"/>
                </a:ext>
              </a:extLst>
            </p:cNvPr>
            <p:cNvSpPr txBox="1"/>
            <p:nvPr/>
          </p:nvSpPr>
          <p:spPr>
            <a:xfrm>
              <a:off x="6029159" y="4323211"/>
              <a:ext cx="488315" cy="29972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800" b="1" spc="-155" dirty="0">
                  <a:solidFill>
                    <a:srgbClr val="FFFFFF"/>
                  </a:solidFill>
                  <a:latin typeface="Arial"/>
                  <a:cs typeface="Arial"/>
                </a:rPr>
                <a:t>SMO</a:t>
              </a:r>
              <a:endParaRPr sz="1800" dirty="0">
                <a:latin typeface="Arial"/>
                <a:cs typeface="Arial"/>
              </a:endParaRPr>
            </a:p>
          </p:txBody>
        </p:sp>
      </p:grpSp>
      <p:sp>
        <p:nvSpPr>
          <p:cNvPr id="29" name="object 18">
            <a:extLst>
              <a:ext uri="{FF2B5EF4-FFF2-40B4-BE49-F238E27FC236}">
                <a16:creationId xmlns:a16="http://schemas.microsoft.com/office/drawing/2014/main" id="{D8602D20-A23E-419F-B1F9-645BEBD4A9F9}"/>
              </a:ext>
            </a:extLst>
          </p:cNvPr>
          <p:cNvSpPr txBox="1"/>
          <p:nvPr/>
        </p:nvSpPr>
        <p:spPr>
          <a:xfrm>
            <a:off x="6006618" y="2409513"/>
            <a:ext cx="609600" cy="381000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3048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40"/>
              </a:spcBef>
            </a:pPr>
            <a:r>
              <a:rPr sz="1800" b="1" spc="-300" dirty="0">
                <a:solidFill>
                  <a:srgbClr val="FFFFFF"/>
                </a:solidFill>
                <a:latin typeface="Arial"/>
                <a:cs typeface="Arial"/>
              </a:rPr>
              <a:t>SEO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30" name="object 19">
            <a:extLst>
              <a:ext uri="{FF2B5EF4-FFF2-40B4-BE49-F238E27FC236}">
                <a16:creationId xmlns:a16="http://schemas.microsoft.com/office/drawing/2014/main" id="{F1EC4B0E-3FAE-4D91-BA23-E935DBEDE608}"/>
              </a:ext>
            </a:extLst>
          </p:cNvPr>
          <p:cNvSpPr txBox="1"/>
          <p:nvPr/>
        </p:nvSpPr>
        <p:spPr>
          <a:xfrm>
            <a:off x="6006618" y="2866713"/>
            <a:ext cx="609600" cy="381000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3048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40"/>
              </a:spcBef>
            </a:pPr>
            <a:r>
              <a:rPr sz="1800" b="1" spc="-300" dirty="0">
                <a:solidFill>
                  <a:srgbClr val="FFFFFF"/>
                </a:solidFill>
                <a:latin typeface="Arial"/>
                <a:cs typeface="Arial"/>
              </a:rPr>
              <a:t>SEO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31" name="TextBox 3">
            <a:extLst>
              <a:ext uri="{FF2B5EF4-FFF2-40B4-BE49-F238E27FC236}">
                <a16:creationId xmlns:a16="http://schemas.microsoft.com/office/drawing/2014/main" id="{58EDA36C-0BDC-4AAF-A84D-B928CE766108}"/>
              </a:ext>
            </a:extLst>
          </p:cNvPr>
          <p:cNvSpPr txBox="1"/>
          <p:nvPr/>
        </p:nvSpPr>
        <p:spPr>
          <a:xfrm>
            <a:off x="2061260" y="199233"/>
            <a:ext cx="80692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GB" sz="4000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rPr>
              <a:t>S M O   W R I T I N G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96209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50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21" grpId="0"/>
      <p:bldP spid="22" grpId="0" animBg="1"/>
      <p:bldP spid="23" grpId="0" animBg="1"/>
      <p:bldP spid="24" grpId="0" animBg="1"/>
      <p:bldP spid="29" grpId="0" animBg="1"/>
      <p:bldP spid="30" grpId="0" animBg="1"/>
      <p:bldP spid="3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9" name="Title 1048708"/>
          <p:cNvSpPr>
            <a:spLocks noGrp="1"/>
          </p:cNvSpPr>
          <p:nvPr>
            <p:ph type="ctrTitle"/>
          </p:nvPr>
        </p:nvSpPr>
        <p:spPr>
          <a:xfrm>
            <a:off x="1524000" y="2411895"/>
            <a:ext cx="9144000" cy="1098067"/>
          </a:xfrm>
        </p:spPr>
        <p:txBody>
          <a:bodyPr/>
          <a:lstStyle/>
          <a:p>
            <a:r>
              <a:rPr lang="en-US" altLang="en-GB" b="1" dirty="0">
                <a:solidFill>
                  <a:srgbClr val="FF6600"/>
                </a:solidFill>
              </a:rPr>
              <a:t>Discussion Session !</a:t>
            </a:r>
            <a:endParaRPr lang="en-GB" b="1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424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487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487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487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70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1" name="Title 1048710"/>
          <p:cNvSpPr>
            <a:spLocks noGrp="1"/>
          </p:cNvSpPr>
          <p:nvPr>
            <p:ph type="ctrTitle"/>
          </p:nvPr>
        </p:nvSpPr>
        <p:spPr>
          <a:xfrm>
            <a:off x="1524000" y="718057"/>
            <a:ext cx="9144000" cy="1397461"/>
          </a:xfrm>
        </p:spPr>
        <p:txBody>
          <a:bodyPr/>
          <a:lstStyle/>
          <a:p>
            <a:r>
              <a:rPr lang="en-US" altLang="en-GB" sz="9100" b="1" dirty="0">
                <a:solidFill>
                  <a:srgbClr val="FF0000"/>
                </a:solidFill>
              </a:rPr>
              <a:t>Practical Work </a:t>
            </a:r>
            <a:endParaRPr lang="en-GB" sz="9100" b="1" dirty="0">
              <a:solidFill>
                <a:srgbClr val="FF0000"/>
              </a:solidFill>
            </a:endParaRPr>
          </a:p>
        </p:txBody>
      </p:sp>
      <p:sp>
        <p:nvSpPr>
          <p:cNvPr id="1048770" name="TextBox 1048769"/>
          <p:cNvSpPr txBox="1"/>
          <p:nvPr/>
        </p:nvSpPr>
        <p:spPr>
          <a:xfrm>
            <a:off x="2131039" y="3013501"/>
            <a:ext cx="7929922" cy="230832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00FF"/>
                </a:solidFill>
              </a:rPr>
              <a:t>Write a SMO based content for post related to any product’s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>
              <a:solidFill>
                <a:srgbClr val="0000FF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00FF"/>
                </a:solidFill>
              </a:rPr>
              <a:t>Send it to the given email address.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>
              <a:solidFill>
                <a:srgbClr val="0000FF"/>
              </a:solidFill>
            </a:endParaRPr>
          </a:p>
          <a:p>
            <a:pPr lvl="1"/>
            <a:r>
              <a:rPr lang="en-US" sz="2400" b="1" dirty="0">
                <a:solidFill>
                  <a:srgbClr val="D42428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hmarslan@dynamicdevelopers.com.pk</a:t>
            </a:r>
            <a:endParaRPr lang="en-US" sz="2400" b="1" dirty="0">
              <a:solidFill>
                <a:srgbClr val="D4242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487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487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487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48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487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48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711" grpId="0"/>
      <p:bldP spid="104877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2" name="Title 1048711"/>
          <p:cNvSpPr>
            <a:spLocks noGrp="1"/>
          </p:cNvSpPr>
          <p:nvPr>
            <p:ph type="ctrTitle"/>
          </p:nvPr>
        </p:nvSpPr>
        <p:spPr>
          <a:xfrm>
            <a:off x="1524000" y="1709529"/>
            <a:ext cx="9144000" cy="1800433"/>
          </a:xfrm>
        </p:spPr>
        <p:txBody>
          <a:bodyPr/>
          <a:lstStyle/>
          <a:p>
            <a:r>
              <a:rPr lang="en-US" altLang="en-GB" b="1" dirty="0">
                <a:solidFill>
                  <a:srgbClr val="FF0000"/>
                </a:solidFill>
              </a:rPr>
              <a:t>THANKYOU!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1048713" name="Subtitle 104871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GB" sz="3600" b="1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DYNAMIC DEVELOPERS</a:t>
            </a:r>
          </a:p>
          <a:p>
            <a:r>
              <a:rPr lang="en-US" altLang="en-GB" dirty="0"/>
              <a:t>INNOVATORS OF TECHNOLOGY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487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487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487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487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487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487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487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487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487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712" grpId="0"/>
      <p:bldP spid="104871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4" name="TextBox 3"/>
          <p:cNvSpPr txBox="1"/>
          <p:nvPr/>
        </p:nvSpPr>
        <p:spPr>
          <a:xfrm>
            <a:off x="1010782" y="3429000"/>
            <a:ext cx="10459363" cy="17081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en-GB" sz="3500" b="1" dirty="0">
                <a:solidFill>
                  <a:srgbClr val="000000"/>
                </a:solidFill>
                <a:latin typeface="Tw Cen MT"/>
              </a:rPr>
              <a:t>A SOFTWARE COMPANY IN PAKISTAN PROVIDING SERVICES IN FIELD OF IT AND SOFTWARE DEVELOPMENT </a:t>
            </a:r>
            <a:endParaRPr lang="en-US" sz="3500" b="1" dirty="0">
              <a:solidFill>
                <a:srgbClr val="000000"/>
              </a:solidFill>
              <a:latin typeface="Tw Cen MT" panose="020B0602020104020603" pitchFamily="34" charset="0"/>
            </a:endParaRPr>
          </a:p>
        </p:txBody>
      </p:sp>
      <p:grpSp>
        <p:nvGrpSpPr>
          <p:cNvPr id="26" name="Group 14"/>
          <p:cNvGrpSpPr/>
          <p:nvPr/>
        </p:nvGrpSpPr>
        <p:grpSpPr>
          <a:xfrm>
            <a:off x="4620626" y="5883557"/>
            <a:ext cx="3402294" cy="451824"/>
            <a:chOff x="4679586" y="878988"/>
            <a:chExt cx="1434489" cy="190500"/>
          </a:xfrm>
        </p:grpSpPr>
        <p:sp>
          <p:nvSpPr>
            <p:cNvPr id="1048585" name="Oval 15"/>
            <p:cNvSpPr/>
            <p:nvPr/>
          </p:nvSpPr>
          <p:spPr>
            <a:xfrm>
              <a:off x="4679586" y="878988"/>
              <a:ext cx="190500" cy="190500"/>
            </a:xfrm>
            <a:prstGeom prst="ellipse">
              <a:avLst/>
            </a:prstGeom>
            <a:solidFill>
              <a:srgbClr val="03A1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8586" name="Oval 16"/>
            <p:cNvSpPr/>
            <p:nvPr/>
          </p:nvSpPr>
          <p:spPr>
            <a:xfrm>
              <a:off x="4990736" y="878988"/>
              <a:ext cx="190500" cy="190500"/>
            </a:xfrm>
            <a:prstGeom prst="ellipse">
              <a:avLst/>
            </a:prstGeom>
            <a:solidFill>
              <a:srgbClr val="EE95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8587" name="Oval 17"/>
            <p:cNvSpPr/>
            <p:nvPr/>
          </p:nvSpPr>
          <p:spPr>
            <a:xfrm>
              <a:off x="5301522" y="878988"/>
              <a:ext cx="190500" cy="190500"/>
            </a:xfrm>
            <a:prstGeom prst="ellipse">
              <a:avLst/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8588" name="Oval 18"/>
            <p:cNvSpPr/>
            <p:nvPr/>
          </p:nvSpPr>
          <p:spPr>
            <a:xfrm>
              <a:off x="5612308" y="878988"/>
              <a:ext cx="190500" cy="190500"/>
            </a:xfrm>
            <a:prstGeom prst="ellipse">
              <a:avLst/>
            </a:prstGeom>
            <a:solidFill>
              <a:srgbClr val="1C7C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8589" name="Oval 19"/>
            <p:cNvSpPr/>
            <p:nvPr/>
          </p:nvSpPr>
          <p:spPr>
            <a:xfrm>
              <a:off x="5923575" y="878988"/>
              <a:ext cx="190500" cy="1905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097152" name="Picture 209715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386334" y="258939"/>
            <a:ext cx="5419055" cy="28873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97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97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97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48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48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8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Title 1048594"/>
          <p:cNvSpPr>
            <a:spLocks noGrp="1"/>
          </p:cNvSpPr>
          <p:nvPr>
            <p:ph type="ctrTitle"/>
          </p:nvPr>
        </p:nvSpPr>
        <p:spPr>
          <a:xfrm>
            <a:off x="1524000" y="756392"/>
            <a:ext cx="9144000" cy="2387600"/>
          </a:xfrm>
        </p:spPr>
        <p:txBody>
          <a:bodyPr/>
          <a:lstStyle/>
          <a:p>
            <a:r>
              <a:rPr lang="en-US" altLang="en-GB" sz="9300" b="0" dirty="0">
                <a:solidFill>
                  <a:srgbClr val="0000FF"/>
                </a:solidFill>
              </a:rPr>
              <a:t>WELCOME </a:t>
            </a:r>
            <a:endParaRPr lang="en-GB" sz="9300" b="0" dirty="0">
              <a:solidFill>
                <a:srgbClr val="0000FF"/>
              </a:solidFill>
            </a:endParaRPr>
          </a:p>
        </p:txBody>
      </p:sp>
      <p:sp>
        <p:nvSpPr>
          <p:cNvPr id="1048596" name="Subtitle 1048595"/>
          <p:cNvSpPr>
            <a:spLocks noGrp="1"/>
          </p:cNvSpPr>
          <p:nvPr>
            <p:ph type="subTitle" idx="1"/>
          </p:nvPr>
        </p:nvSpPr>
        <p:spPr>
          <a:xfrm>
            <a:off x="338667" y="3262746"/>
            <a:ext cx="11514665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en-GB" dirty="0"/>
              <a:t>To all the students of,</a:t>
            </a:r>
            <a:endParaRPr lang="en-GB" dirty="0"/>
          </a:p>
          <a:p>
            <a:r>
              <a:rPr lang="en-US" altLang="en-GB" sz="4300" b="1" dirty="0">
                <a:solidFill>
                  <a:srgbClr val="C00000"/>
                </a:solidFill>
              </a:rPr>
              <a:t>“Content Writing Certified Program"</a:t>
            </a:r>
            <a:r>
              <a:rPr lang="en-US" altLang="en-GB" dirty="0"/>
              <a:t>  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85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85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4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4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4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4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95" grpId="0"/>
      <p:bldP spid="104859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TextBox 3"/>
          <p:cNvSpPr txBox="1"/>
          <p:nvPr/>
        </p:nvSpPr>
        <p:spPr>
          <a:xfrm>
            <a:off x="2145697" y="84195"/>
            <a:ext cx="72789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GB" sz="4000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rPr>
              <a:t>C O U R S E  I N S T R U C T O R </a:t>
            </a:r>
            <a:endParaRPr lang="zh-CN" altLang="en-US" dirty="0"/>
          </a:p>
        </p:txBody>
      </p:sp>
      <p:pic>
        <p:nvPicPr>
          <p:cNvPr id="209715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6" b="486"/>
          <a:stretch/>
        </p:blipFill>
        <p:spPr>
          <a:xfrm>
            <a:off x="4457114" y="1510338"/>
            <a:ext cx="2655961" cy="2630124"/>
          </a:xfrm>
          <a:prstGeom prst="ellipse">
            <a:avLst/>
          </a:prstGeom>
        </p:spPr>
      </p:pic>
      <p:grpSp>
        <p:nvGrpSpPr>
          <p:cNvPr id="41" name="Group 14"/>
          <p:cNvGrpSpPr/>
          <p:nvPr/>
        </p:nvGrpSpPr>
        <p:grpSpPr>
          <a:xfrm>
            <a:off x="5067909" y="865459"/>
            <a:ext cx="1434489" cy="190500"/>
            <a:chOff x="4679586" y="878988"/>
            <a:chExt cx="1434489" cy="190500"/>
          </a:xfrm>
        </p:grpSpPr>
        <p:sp>
          <p:nvSpPr>
            <p:cNvPr id="1048598" name="Oval 15"/>
            <p:cNvSpPr/>
            <p:nvPr/>
          </p:nvSpPr>
          <p:spPr>
            <a:xfrm>
              <a:off x="4679586" y="878988"/>
              <a:ext cx="190500" cy="190500"/>
            </a:xfrm>
            <a:prstGeom prst="ellipse">
              <a:avLst/>
            </a:prstGeom>
            <a:solidFill>
              <a:srgbClr val="03A1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8599" name="Oval 16"/>
            <p:cNvSpPr/>
            <p:nvPr/>
          </p:nvSpPr>
          <p:spPr>
            <a:xfrm>
              <a:off x="4990736" y="878988"/>
              <a:ext cx="190500" cy="190500"/>
            </a:xfrm>
            <a:prstGeom prst="ellipse">
              <a:avLst/>
            </a:prstGeom>
            <a:solidFill>
              <a:srgbClr val="EE95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8600" name="Oval 17"/>
            <p:cNvSpPr/>
            <p:nvPr/>
          </p:nvSpPr>
          <p:spPr>
            <a:xfrm>
              <a:off x="5301522" y="878988"/>
              <a:ext cx="190500" cy="190500"/>
            </a:xfrm>
            <a:prstGeom prst="ellipse">
              <a:avLst/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8601" name="Oval 18"/>
            <p:cNvSpPr/>
            <p:nvPr/>
          </p:nvSpPr>
          <p:spPr>
            <a:xfrm>
              <a:off x="5612308" y="878988"/>
              <a:ext cx="190500" cy="190500"/>
            </a:xfrm>
            <a:prstGeom prst="ellipse">
              <a:avLst/>
            </a:prstGeom>
            <a:solidFill>
              <a:srgbClr val="1C7C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8602" name="Oval 19"/>
            <p:cNvSpPr/>
            <p:nvPr/>
          </p:nvSpPr>
          <p:spPr>
            <a:xfrm>
              <a:off x="5923575" y="878988"/>
              <a:ext cx="190500" cy="1905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48603" name="TextBox 1048602"/>
          <p:cNvSpPr txBox="1"/>
          <p:nvPr/>
        </p:nvSpPr>
        <p:spPr>
          <a:xfrm>
            <a:off x="1653489" y="4140462"/>
            <a:ext cx="8453835" cy="200054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altLang="en-GB" sz="3100" b="1" dirty="0">
                <a:solidFill>
                  <a:srgbClr val="C00000"/>
                </a:solidFill>
              </a:rPr>
              <a:t> </a:t>
            </a:r>
            <a:endParaRPr lang="en-GB" sz="3100" b="1" dirty="0">
              <a:solidFill>
                <a:srgbClr val="C00000"/>
              </a:solidFill>
            </a:endParaRPr>
          </a:p>
          <a:p>
            <a:pPr algn="ctr"/>
            <a:r>
              <a:rPr lang="en-US" sz="3100" b="1" dirty="0">
                <a:solidFill>
                  <a:srgbClr val="000080"/>
                </a:solidFill>
              </a:rPr>
              <a:t>Hafiz M. Arslan</a:t>
            </a:r>
            <a:endParaRPr lang="en-GB" sz="3100" b="1" dirty="0">
              <a:solidFill>
                <a:srgbClr val="000080"/>
              </a:solidFill>
            </a:endParaRPr>
          </a:p>
          <a:p>
            <a:pPr algn="ctr"/>
            <a:r>
              <a:rPr lang="en-US" sz="3100" b="1" dirty="0">
                <a:solidFill>
                  <a:srgbClr val="C00000"/>
                </a:solidFill>
              </a:rPr>
              <a:t>Web Content Writer &amp; Freelancer</a:t>
            </a:r>
          </a:p>
          <a:p>
            <a:pPr algn="ctr"/>
            <a:r>
              <a:rPr lang="en-US" sz="3100" b="1" dirty="0">
                <a:solidFill>
                  <a:srgbClr val="26A6D1"/>
                </a:solidFill>
              </a:rPr>
              <a:t>Founder &amp; CEO, Dynamic Developers</a:t>
            </a:r>
            <a:endParaRPr lang="en-GB" sz="3100" b="1" dirty="0">
              <a:solidFill>
                <a:srgbClr val="26A6D1"/>
              </a:solidFill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85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85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97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97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97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48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48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48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48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48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48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48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48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97" grpId="0"/>
      <p:bldP spid="104860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Title 1048603"/>
          <p:cNvSpPr>
            <a:spLocks noGrp="1"/>
          </p:cNvSpPr>
          <p:nvPr>
            <p:ph type="ctrTitle"/>
          </p:nvPr>
        </p:nvSpPr>
        <p:spPr>
          <a:xfrm>
            <a:off x="923898" y="784847"/>
            <a:ext cx="10344204" cy="1141896"/>
          </a:xfrm>
        </p:spPr>
        <p:txBody>
          <a:bodyPr/>
          <a:lstStyle/>
          <a:p>
            <a:r>
              <a:rPr lang="en-US" altLang="en-GB" b="1" dirty="0">
                <a:solidFill>
                  <a:srgbClr val="0000FF"/>
                </a:solidFill>
              </a:rPr>
              <a:t>CLASS BASIC RULES  </a:t>
            </a:r>
            <a:endParaRPr lang="en-GB" b="1" dirty="0">
              <a:solidFill>
                <a:srgbClr val="0000FF"/>
              </a:solidFill>
            </a:endParaRPr>
          </a:p>
        </p:txBody>
      </p:sp>
      <p:sp>
        <p:nvSpPr>
          <p:cNvPr id="1048605" name="Subtitle 1048604"/>
          <p:cNvSpPr>
            <a:spLocks noGrp="1"/>
          </p:cNvSpPr>
          <p:nvPr>
            <p:ph type="subTitle" idx="1"/>
          </p:nvPr>
        </p:nvSpPr>
        <p:spPr>
          <a:xfrm>
            <a:off x="1524000" y="2601119"/>
            <a:ext cx="9144000" cy="1655762"/>
          </a:xfrm>
        </p:spPr>
        <p:txBody>
          <a:bodyPr>
            <a:normAutofit fontScale="95833" lnSpcReduction="10000"/>
          </a:bodyPr>
          <a:lstStyle/>
          <a:p>
            <a:r>
              <a:rPr lang="en-GB" altLang="en-GB" b="1" dirty="0">
                <a:solidFill>
                  <a:srgbClr val="FF6600"/>
                </a:solidFill>
              </a:rPr>
              <a:t>▪︎</a:t>
            </a:r>
            <a:r>
              <a:rPr lang="en-US" altLang="en-GB" b="1" dirty="0">
                <a:solidFill>
                  <a:srgbClr val="FF6600"/>
                </a:solidFill>
              </a:rPr>
              <a:t>Attendance 80%</a:t>
            </a:r>
            <a:endParaRPr lang="en-GB" b="1" dirty="0">
              <a:solidFill>
                <a:srgbClr val="FF6600"/>
              </a:solidFill>
            </a:endParaRPr>
          </a:p>
          <a:p>
            <a:r>
              <a:rPr lang="en-GB" altLang="en-GB" b="1" dirty="0">
                <a:solidFill>
                  <a:srgbClr val="FF6600"/>
                </a:solidFill>
              </a:rPr>
              <a:t>▪︎</a:t>
            </a:r>
            <a:r>
              <a:rPr lang="en-US" altLang="en-GB" b="1" dirty="0">
                <a:solidFill>
                  <a:srgbClr val="FF6600"/>
                </a:solidFill>
              </a:rPr>
              <a:t>Discipline </a:t>
            </a:r>
            <a:endParaRPr lang="en-GB" b="1" dirty="0">
              <a:solidFill>
                <a:srgbClr val="FF6600"/>
              </a:solidFill>
            </a:endParaRPr>
          </a:p>
          <a:p>
            <a:pPr algn="ctr"/>
            <a:r>
              <a:rPr lang="en-GB" b="1" dirty="0">
                <a:solidFill>
                  <a:srgbClr val="FF6600"/>
                </a:solidFill>
              </a:rPr>
              <a:t>▪︎</a:t>
            </a:r>
            <a:r>
              <a:rPr lang="en-US" altLang="en-GB" b="1" dirty="0">
                <a:solidFill>
                  <a:srgbClr val="FF6600"/>
                </a:solidFill>
              </a:rPr>
              <a:t>Active Participation </a:t>
            </a:r>
            <a:endParaRPr lang="en-GB" b="1" dirty="0">
              <a:solidFill>
                <a:srgbClr val="FF6600"/>
              </a:solidFill>
            </a:endParaRPr>
          </a:p>
          <a:p>
            <a:pPr algn="ctr"/>
            <a:r>
              <a:rPr lang="en-GB" altLang="en-GB" b="1" dirty="0">
                <a:solidFill>
                  <a:srgbClr val="FF6600"/>
                </a:solidFill>
              </a:rPr>
              <a:t>▪︎</a:t>
            </a:r>
            <a:r>
              <a:rPr lang="en-US" altLang="en-GB" b="1" dirty="0">
                <a:solidFill>
                  <a:srgbClr val="FF6600"/>
                </a:solidFill>
              </a:rPr>
              <a:t>Presentation, Quiz, Assignments, Assessments are mandatory </a:t>
            </a:r>
            <a:endParaRPr lang="en-GB" b="1" dirty="0">
              <a:solidFill>
                <a:srgbClr val="FF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486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48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48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48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48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486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486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486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486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486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486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04" grpId="0"/>
      <p:bldP spid="104860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2" name="TextBox 3"/>
          <p:cNvSpPr txBox="1"/>
          <p:nvPr/>
        </p:nvSpPr>
        <p:spPr>
          <a:xfrm>
            <a:off x="2361233" y="106624"/>
            <a:ext cx="72789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GB" sz="4000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rPr>
              <a:t>C O U R S E  O U T L I N E </a:t>
            </a:r>
            <a:endParaRPr lang="zh-CN" altLang="en-US" dirty="0"/>
          </a:p>
        </p:txBody>
      </p:sp>
      <p:cxnSp>
        <p:nvCxnSpPr>
          <p:cNvPr id="41" name="Straight Connector 66">
            <a:extLst>
              <a:ext uri="{FF2B5EF4-FFF2-40B4-BE49-F238E27FC236}">
                <a16:creationId xmlns:a16="http://schemas.microsoft.com/office/drawing/2014/main" id="{DF32849D-A1C0-457B-8F8C-29AAB110981F}"/>
              </a:ext>
            </a:extLst>
          </p:cNvPr>
          <p:cNvCxnSpPr>
            <a:cxnSpLocks/>
          </p:cNvCxnSpPr>
          <p:nvPr/>
        </p:nvCxnSpPr>
        <p:spPr>
          <a:xfrm flipH="1" flipV="1">
            <a:off x="10722287" y="3512821"/>
            <a:ext cx="1469713" cy="845927"/>
          </a:xfrm>
          <a:prstGeom prst="line">
            <a:avLst/>
          </a:prstGeom>
          <a:ln w="28575"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Group 4"/>
          <p:cNvGrpSpPr/>
          <p:nvPr/>
        </p:nvGrpSpPr>
        <p:grpSpPr>
          <a:xfrm>
            <a:off x="5378755" y="893867"/>
            <a:ext cx="1434489" cy="190500"/>
            <a:chOff x="4679586" y="878988"/>
            <a:chExt cx="1434489" cy="190500"/>
          </a:xfrm>
        </p:grpSpPr>
        <p:sp>
          <p:nvSpPr>
            <p:cNvPr id="1048633" name="Oval 5"/>
            <p:cNvSpPr/>
            <p:nvPr/>
          </p:nvSpPr>
          <p:spPr>
            <a:xfrm>
              <a:off x="4679586" y="878988"/>
              <a:ext cx="190500" cy="190500"/>
            </a:xfrm>
            <a:prstGeom prst="ellipse">
              <a:avLst/>
            </a:prstGeom>
            <a:solidFill>
              <a:srgbClr val="03A1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8634" name="Oval 6"/>
            <p:cNvSpPr/>
            <p:nvPr/>
          </p:nvSpPr>
          <p:spPr>
            <a:xfrm>
              <a:off x="4990736" y="878988"/>
              <a:ext cx="190500" cy="190500"/>
            </a:xfrm>
            <a:prstGeom prst="ellipse">
              <a:avLst/>
            </a:prstGeom>
            <a:solidFill>
              <a:srgbClr val="EE95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8635" name="Oval 7"/>
            <p:cNvSpPr/>
            <p:nvPr/>
          </p:nvSpPr>
          <p:spPr>
            <a:xfrm>
              <a:off x="5301522" y="878988"/>
              <a:ext cx="190500" cy="190500"/>
            </a:xfrm>
            <a:prstGeom prst="ellipse">
              <a:avLst/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8636" name="Oval 8"/>
            <p:cNvSpPr/>
            <p:nvPr/>
          </p:nvSpPr>
          <p:spPr>
            <a:xfrm>
              <a:off x="5612308" y="878988"/>
              <a:ext cx="190500" cy="190500"/>
            </a:xfrm>
            <a:prstGeom prst="ellipse">
              <a:avLst/>
            </a:prstGeom>
            <a:solidFill>
              <a:srgbClr val="1C7C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8637" name="Oval 9"/>
            <p:cNvSpPr/>
            <p:nvPr/>
          </p:nvSpPr>
          <p:spPr>
            <a:xfrm>
              <a:off x="5923575" y="878988"/>
              <a:ext cx="190500" cy="1905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145729" name="Straight Connector 66"/>
          <p:cNvCxnSpPr>
            <a:cxnSpLocks/>
          </p:cNvCxnSpPr>
          <p:nvPr/>
        </p:nvCxnSpPr>
        <p:spPr>
          <a:xfrm flipH="1" flipV="1">
            <a:off x="-1022" y="4269563"/>
            <a:ext cx="2184617" cy="1070379"/>
          </a:xfrm>
          <a:prstGeom prst="line">
            <a:avLst/>
          </a:prstGeom>
          <a:ln w="28575"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0" name="Straight Connector 38"/>
          <p:cNvCxnSpPr>
            <a:cxnSpLocks/>
          </p:cNvCxnSpPr>
          <p:nvPr/>
        </p:nvCxnSpPr>
        <p:spPr>
          <a:xfrm flipV="1">
            <a:off x="8048228" y="3528776"/>
            <a:ext cx="2303772" cy="1691857"/>
          </a:xfrm>
          <a:prstGeom prst="line">
            <a:avLst/>
          </a:prstGeom>
          <a:ln w="28575"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3" name="Straight Connector 27"/>
          <p:cNvCxnSpPr>
            <a:cxnSpLocks/>
          </p:cNvCxnSpPr>
          <p:nvPr/>
        </p:nvCxnSpPr>
        <p:spPr>
          <a:xfrm flipH="1" flipV="1">
            <a:off x="5400895" y="3907157"/>
            <a:ext cx="2497484" cy="1313474"/>
          </a:xfrm>
          <a:prstGeom prst="line">
            <a:avLst/>
          </a:prstGeom>
          <a:ln w="28575"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4" name="Straight Connector 23"/>
          <p:cNvCxnSpPr>
            <a:cxnSpLocks/>
          </p:cNvCxnSpPr>
          <p:nvPr/>
        </p:nvCxnSpPr>
        <p:spPr>
          <a:xfrm flipV="1">
            <a:off x="2381585" y="3788468"/>
            <a:ext cx="2598365" cy="1432163"/>
          </a:xfrm>
          <a:prstGeom prst="line">
            <a:avLst/>
          </a:prstGeom>
          <a:ln w="28575"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38" name="Oval 1"/>
          <p:cNvSpPr/>
          <p:nvPr/>
        </p:nvSpPr>
        <p:spPr>
          <a:xfrm>
            <a:off x="1847000" y="4821769"/>
            <a:ext cx="859573" cy="876066"/>
          </a:xfrm>
          <a:prstGeom prst="ellipse">
            <a:avLst/>
          </a:prstGeom>
          <a:solidFill>
            <a:srgbClr val="EF3078"/>
          </a:solidFill>
          <a:ln>
            <a:noFill/>
          </a:ln>
          <a:effectLst>
            <a:outerShdw blurRad="76200" sx="105000" sy="105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8639" name="TextBox 2"/>
          <p:cNvSpPr txBox="1"/>
          <p:nvPr/>
        </p:nvSpPr>
        <p:spPr>
          <a:xfrm>
            <a:off x="1996847" y="4778707"/>
            <a:ext cx="559878" cy="923329"/>
          </a:xfrm>
          <a:prstGeom prst="rect">
            <a:avLst/>
          </a:prstGeom>
          <a:noFill/>
          <a:effectLst>
            <a:outerShdw blurRad="63500" sx="105000" sy="105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E3E3E3"/>
                </a:solidFill>
                <a:latin typeface="Tw Cen MT" panose="020B0602020104020603" pitchFamily="34" charset="0"/>
              </a:rPr>
              <a:t>1</a:t>
            </a:r>
          </a:p>
        </p:txBody>
      </p:sp>
      <p:sp>
        <p:nvSpPr>
          <p:cNvPr id="1048640" name="Oval 12"/>
          <p:cNvSpPr/>
          <p:nvPr/>
        </p:nvSpPr>
        <p:spPr>
          <a:xfrm>
            <a:off x="4661706" y="3350437"/>
            <a:ext cx="859573" cy="876066"/>
          </a:xfrm>
          <a:prstGeom prst="ellipse">
            <a:avLst/>
          </a:prstGeom>
          <a:solidFill>
            <a:srgbClr val="03A1A4"/>
          </a:solidFill>
          <a:ln>
            <a:noFill/>
          </a:ln>
          <a:effectLst>
            <a:outerShdw blurRad="76200" sx="105000" sy="105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8641" name="TextBox 13"/>
          <p:cNvSpPr txBox="1"/>
          <p:nvPr/>
        </p:nvSpPr>
        <p:spPr>
          <a:xfrm>
            <a:off x="4811553" y="3307375"/>
            <a:ext cx="559878" cy="923329"/>
          </a:xfrm>
          <a:prstGeom prst="rect">
            <a:avLst/>
          </a:prstGeom>
          <a:noFill/>
          <a:effectLst>
            <a:outerShdw blurRad="63500" sx="105000" sy="105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E3E3E3"/>
                </a:solidFill>
                <a:latin typeface="Tw Cen MT" panose="020B0602020104020603" pitchFamily="34" charset="0"/>
              </a:rPr>
              <a:t>2</a:t>
            </a:r>
          </a:p>
        </p:txBody>
      </p:sp>
      <p:sp>
        <p:nvSpPr>
          <p:cNvPr id="1048642" name="Oval 14"/>
          <p:cNvSpPr/>
          <p:nvPr/>
        </p:nvSpPr>
        <p:spPr>
          <a:xfrm>
            <a:off x="7514036" y="4764290"/>
            <a:ext cx="859573" cy="876066"/>
          </a:xfrm>
          <a:prstGeom prst="ellipse">
            <a:avLst/>
          </a:prstGeom>
          <a:solidFill>
            <a:srgbClr val="EE9524"/>
          </a:solidFill>
          <a:ln>
            <a:noFill/>
          </a:ln>
          <a:effectLst>
            <a:outerShdw blurRad="76200" sx="105000" sy="105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8643" name="TextBox 15"/>
          <p:cNvSpPr txBox="1"/>
          <p:nvPr/>
        </p:nvSpPr>
        <p:spPr>
          <a:xfrm>
            <a:off x="7663883" y="4721228"/>
            <a:ext cx="559878" cy="923329"/>
          </a:xfrm>
          <a:prstGeom prst="rect">
            <a:avLst/>
          </a:prstGeom>
          <a:noFill/>
          <a:effectLst>
            <a:outerShdw blurRad="63500" sx="105000" sy="105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E3E3E3"/>
                </a:solidFill>
                <a:latin typeface="Tw Cen MT" panose="020B0602020104020603" pitchFamily="34" charset="0"/>
              </a:rPr>
              <a:t>3</a:t>
            </a:r>
          </a:p>
        </p:txBody>
      </p:sp>
      <p:sp>
        <p:nvSpPr>
          <p:cNvPr id="1048644" name="Oval 16"/>
          <p:cNvSpPr/>
          <p:nvPr/>
        </p:nvSpPr>
        <p:spPr>
          <a:xfrm>
            <a:off x="10007103" y="2988029"/>
            <a:ext cx="859573" cy="876066"/>
          </a:xfrm>
          <a:prstGeom prst="ellipse">
            <a:avLst/>
          </a:prstGeom>
          <a:solidFill>
            <a:srgbClr val="385723"/>
          </a:solidFill>
          <a:ln>
            <a:noFill/>
          </a:ln>
          <a:effectLst>
            <a:outerShdw blurRad="76200" sx="105000" sy="105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8645" name="TextBox 17"/>
          <p:cNvSpPr txBox="1"/>
          <p:nvPr/>
        </p:nvSpPr>
        <p:spPr>
          <a:xfrm>
            <a:off x="10156528" y="2944967"/>
            <a:ext cx="559878" cy="923329"/>
          </a:xfrm>
          <a:prstGeom prst="rect">
            <a:avLst/>
          </a:prstGeom>
          <a:noFill/>
          <a:effectLst>
            <a:outerShdw blurRad="63500" sx="105000" sy="105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E3E3E3"/>
                </a:solidFill>
                <a:latin typeface="Tw Cen MT" panose="020B0602020104020603" pitchFamily="34" charset="0"/>
              </a:rPr>
              <a:t>4</a:t>
            </a:r>
          </a:p>
        </p:txBody>
      </p:sp>
      <p:sp>
        <p:nvSpPr>
          <p:cNvPr id="1048650" name="TextBox 82"/>
          <p:cNvSpPr txBox="1"/>
          <p:nvPr/>
        </p:nvSpPr>
        <p:spPr>
          <a:xfrm>
            <a:off x="896378" y="3959205"/>
            <a:ext cx="28151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EF3078"/>
                </a:solidFill>
                <a:latin typeface="Tw Cen MT" panose="020B0602020104020603" pitchFamily="34" charset="0"/>
              </a:rPr>
              <a:t>Content Writing Theory</a:t>
            </a:r>
            <a:endParaRPr lang="zh-CN" altLang="en-US" sz="2400" dirty="0"/>
          </a:p>
        </p:txBody>
      </p:sp>
      <p:sp>
        <p:nvSpPr>
          <p:cNvPr id="1048651" name="TextBox 84"/>
          <p:cNvSpPr txBox="1"/>
          <p:nvPr/>
        </p:nvSpPr>
        <p:spPr>
          <a:xfrm>
            <a:off x="3813994" y="2376011"/>
            <a:ext cx="24974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03A1A4"/>
                </a:solidFill>
                <a:latin typeface="Tw Cen MT" panose="020B0602020104020603" pitchFamily="34" charset="0"/>
              </a:rPr>
              <a:t>Concepts of content writing</a:t>
            </a:r>
            <a:endParaRPr lang="zh-CN" altLang="en-US" sz="2400" dirty="0"/>
          </a:p>
        </p:txBody>
      </p:sp>
      <p:grpSp>
        <p:nvGrpSpPr>
          <p:cNvPr id="60" name="Group 99"/>
          <p:cNvGrpSpPr/>
          <p:nvPr/>
        </p:nvGrpSpPr>
        <p:grpSpPr>
          <a:xfrm>
            <a:off x="6107317" y="3928011"/>
            <a:ext cx="3582124" cy="533161"/>
            <a:chOff x="4038807" y="4329887"/>
            <a:chExt cx="2452390" cy="358140"/>
          </a:xfrm>
        </p:grpSpPr>
        <p:sp>
          <p:nvSpPr>
            <p:cNvPr id="1048652" name="TextBox 86"/>
            <p:cNvSpPr txBox="1"/>
            <p:nvPr/>
          </p:nvSpPr>
          <p:spPr>
            <a:xfrm>
              <a:off x="4038807" y="4346370"/>
              <a:ext cx="2452390" cy="3101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 dirty="0">
                  <a:solidFill>
                    <a:srgbClr val="FF6600"/>
                  </a:solidFill>
                  <a:latin typeface="Tw Cen MT" panose="020B0602020104020603" pitchFamily="34" charset="0"/>
                </a:rPr>
                <a:t>Blog Writing</a:t>
              </a:r>
            </a:p>
          </p:txBody>
        </p:sp>
        <p:sp>
          <p:nvSpPr>
            <p:cNvPr id="1048653" name="TextBox 87"/>
            <p:cNvSpPr txBox="1"/>
            <p:nvPr/>
          </p:nvSpPr>
          <p:spPr>
            <a:xfrm>
              <a:off x="4301116" y="4329887"/>
              <a:ext cx="2126507" cy="358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zh-CN" altLang="en-US" sz="1700" b="1">
                <a:solidFill>
                  <a:srgbClr val="FF6600"/>
                </a:solidFill>
              </a:endParaRPr>
            </a:p>
          </p:txBody>
        </p:sp>
      </p:grpSp>
      <p:grpSp>
        <p:nvGrpSpPr>
          <p:cNvPr id="61" name="Group 100"/>
          <p:cNvGrpSpPr/>
          <p:nvPr/>
        </p:nvGrpSpPr>
        <p:grpSpPr>
          <a:xfrm>
            <a:off x="8896286" y="379737"/>
            <a:ext cx="3106118" cy="2389578"/>
            <a:chOff x="5939660" y="2077867"/>
            <a:chExt cx="2126507" cy="1605151"/>
          </a:xfrm>
        </p:grpSpPr>
        <p:sp>
          <p:nvSpPr>
            <p:cNvPr id="1048654" name="TextBox 89"/>
            <p:cNvSpPr txBox="1"/>
            <p:nvPr/>
          </p:nvSpPr>
          <p:spPr>
            <a:xfrm>
              <a:off x="6093130" y="3372904"/>
              <a:ext cx="1819566" cy="3101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 dirty="0">
                  <a:solidFill>
                    <a:srgbClr val="00B050"/>
                  </a:solidFill>
                  <a:latin typeface="Tw Cen MT" panose="020B0602020104020603" pitchFamily="34" charset="0"/>
                </a:rPr>
                <a:t>SMO Writing</a:t>
              </a:r>
              <a:endParaRPr lang="zh-CN" altLang="en-US" sz="2400" dirty="0">
                <a:solidFill>
                  <a:srgbClr val="00B050"/>
                </a:solidFill>
              </a:endParaRPr>
            </a:p>
          </p:txBody>
        </p:sp>
        <p:sp>
          <p:nvSpPr>
            <p:cNvPr id="1048655" name="TextBox 90"/>
            <p:cNvSpPr txBox="1"/>
            <p:nvPr/>
          </p:nvSpPr>
          <p:spPr>
            <a:xfrm>
              <a:off x="5939660" y="2077867"/>
              <a:ext cx="2126507" cy="358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zh-CN" altLang="en-US">
                <a:solidFill>
                  <a:srgbClr val="0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486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486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486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145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486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486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48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48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48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48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145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486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486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48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486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486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48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145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486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486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48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000"/>
                            </p:stCondLst>
                            <p:childTnLst>
                              <p:par>
                                <p:cTn id="5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145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486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486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048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500"/>
                            </p:stCondLst>
                            <p:childTnLst>
                              <p:par>
                                <p:cTn id="7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80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32" grpId="0"/>
      <p:bldP spid="1048638" grpId="0" animBg="1"/>
      <p:bldP spid="1048640" grpId="0" animBg="1"/>
      <p:bldP spid="1048642" grpId="0" animBg="1"/>
      <p:bldP spid="1048644" grpId="0" animBg="1"/>
      <p:bldP spid="1048650" grpId="0"/>
      <p:bldP spid="104865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2" name="TextBox 3"/>
          <p:cNvSpPr txBox="1"/>
          <p:nvPr/>
        </p:nvSpPr>
        <p:spPr>
          <a:xfrm>
            <a:off x="2361233" y="106624"/>
            <a:ext cx="72789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GB" sz="4000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rPr>
              <a:t>C O U R S E  O U T L I N E </a:t>
            </a:r>
            <a:endParaRPr lang="zh-CN" altLang="en-US" dirty="0"/>
          </a:p>
        </p:txBody>
      </p:sp>
      <p:cxnSp>
        <p:nvCxnSpPr>
          <p:cNvPr id="41" name="Straight Connector 66">
            <a:extLst>
              <a:ext uri="{FF2B5EF4-FFF2-40B4-BE49-F238E27FC236}">
                <a16:creationId xmlns:a16="http://schemas.microsoft.com/office/drawing/2014/main" id="{DF32849D-A1C0-457B-8F8C-29AAB110981F}"/>
              </a:ext>
            </a:extLst>
          </p:cNvPr>
          <p:cNvCxnSpPr>
            <a:cxnSpLocks/>
          </p:cNvCxnSpPr>
          <p:nvPr/>
        </p:nvCxnSpPr>
        <p:spPr>
          <a:xfrm flipH="1" flipV="1">
            <a:off x="10722287" y="3512821"/>
            <a:ext cx="1469713" cy="845927"/>
          </a:xfrm>
          <a:prstGeom prst="line">
            <a:avLst/>
          </a:prstGeom>
          <a:ln w="28575"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Group 4"/>
          <p:cNvGrpSpPr/>
          <p:nvPr/>
        </p:nvGrpSpPr>
        <p:grpSpPr>
          <a:xfrm>
            <a:off x="5378755" y="893867"/>
            <a:ext cx="1434489" cy="190500"/>
            <a:chOff x="4679586" y="878988"/>
            <a:chExt cx="1434489" cy="190500"/>
          </a:xfrm>
        </p:grpSpPr>
        <p:sp>
          <p:nvSpPr>
            <p:cNvPr id="1048633" name="Oval 5"/>
            <p:cNvSpPr/>
            <p:nvPr/>
          </p:nvSpPr>
          <p:spPr>
            <a:xfrm>
              <a:off x="4679586" y="878988"/>
              <a:ext cx="190500" cy="190500"/>
            </a:xfrm>
            <a:prstGeom prst="ellipse">
              <a:avLst/>
            </a:prstGeom>
            <a:solidFill>
              <a:srgbClr val="03A1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8634" name="Oval 6"/>
            <p:cNvSpPr/>
            <p:nvPr/>
          </p:nvSpPr>
          <p:spPr>
            <a:xfrm>
              <a:off x="4990736" y="878988"/>
              <a:ext cx="190500" cy="190500"/>
            </a:xfrm>
            <a:prstGeom prst="ellipse">
              <a:avLst/>
            </a:prstGeom>
            <a:solidFill>
              <a:srgbClr val="EE95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8635" name="Oval 7"/>
            <p:cNvSpPr/>
            <p:nvPr/>
          </p:nvSpPr>
          <p:spPr>
            <a:xfrm>
              <a:off x="5301522" y="878988"/>
              <a:ext cx="190500" cy="190500"/>
            </a:xfrm>
            <a:prstGeom prst="ellipse">
              <a:avLst/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8636" name="Oval 8"/>
            <p:cNvSpPr/>
            <p:nvPr/>
          </p:nvSpPr>
          <p:spPr>
            <a:xfrm>
              <a:off x="5612308" y="878988"/>
              <a:ext cx="190500" cy="190500"/>
            </a:xfrm>
            <a:prstGeom prst="ellipse">
              <a:avLst/>
            </a:prstGeom>
            <a:solidFill>
              <a:srgbClr val="1C7C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8637" name="Oval 9"/>
            <p:cNvSpPr/>
            <p:nvPr/>
          </p:nvSpPr>
          <p:spPr>
            <a:xfrm>
              <a:off x="5923575" y="878988"/>
              <a:ext cx="190500" cy="1905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145729" name="Straight Connector 66"/>
          <p:cNvCxnSpPr>
            <a:cxnSpLocks/>
          </p:cNvCxnSpPr>
          <p:nvPr/>
        </p:nvCxnSpPr>
        <p:spPr>
          <a:xfrm flipH="1" flipV="1">
            <a:off x="-1022" y="4269563"/>
            <a:ext cx="2184617" cy="1070379"/>
          </a:xfrm>
          <a:prstGeom prst="line">
            <a:avLst/>
          </a:prstGeom>
          <a:ln w="28575"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0" name="Straight Connector 38"/>
          <p:cNvCxnSpPr>
            <a:cxnSpLocks/>
          </p:cNvCxnSpPr>
          <p:nvPr/>
        </p:nvCxnSpPr>
        <p:spPr>
          <a:xfrm flipV="1">
            <a:off x="8048228" y="3528776"/>
            <a:ext cx="2303772" cy="1691857"/>
          </a:xfrm>
          <a:prstGeom prst="line">
            <a:avLst/>
          </a:prstGeom>
          <a:ln w="28575"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3" name="Straight Connector 27"/>
          <p:cNvCxnSpPr>
            <a:cxnSpLocks/>
          </p:cNvCxnSpPr>
          <p:nvPr/>
        </p:nvCxnSpPr>
        <p:spPr>
          <a:xfrm flipH="1" flipV="1">
            <a:off x="5400895" y="3907157"/>
            <a:ext cx="2497484" cy="1313474"/>
          </a:xfrm>
          <a:prstGeom prst="line">
            <a:avLst/>
          </a:prstGeom>
          <a:ln w="28575"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4" name="Straight Connector 23"/>
          <p:cNvCxnSpPr>
            <a:cxnSpLocks/>
          </p:cNvCxnSpPr>
          <p:nvPr/>
        </p:nvCxnSpPr>
        <p:spPr>
          <a:xfrm flipV="1">
            <a:off x="2381585" y="3788468"/>
            <a:ext cx="2598365" cy="1432163"/>
          </a:xfrm>
          <a:prstGeom prst="line">
            <a:avLst/>
          </a:prstGeom>
          <a:ln w="28575"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38" name="Oval 1"/>
          <p:cNvSpPr/>
          <p:nvPr/>
        </p:nvSpPr>
        <p:spPr>
          <a:xfrm>
            <a:off x="1847000" y="4821769"/>
            <a:ext cx="859573" cy="876066"/>
          </a:xfrm>
          <a:prstGeom prst="ellipse">
            <a:avLst/>
          </a:prstGeom>
          <a:solidFill>
            <a:srgbClr val="EF3078"/>
          </a:solidFill>
          <a:ln>
            <a:noFill/>
          </a:ln>
          <a:effectLst>
            <a:outerShdw blurRad="76200" sx="105000" sy="105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8639" name="TextBox 2"/>
          <p:cNvSpPr txBox="1"/>
          <p:nvPr/>
        </p:nvSpPr>
        <p:spPr>
          <a:xfrm>
            <a:off x="1996847" y="4778707"/>
            <a:ext cx="559878" cy="923329"/>
          </a:xfrm>
          <a:prstGeom prst="rect">
            <a:avLst/>
          </a:prstGeom>
          <a:noFill/>
          <a:effectLst>
            <a:outerShdw blurRad="63500" sx="105000" sy="105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E3E3E3"/>
                </a:solidFill>
                <a:latin typeface="Tw Cen MT" panose="020B0602020104020603" pitchFamily="34" charset="0"/>
              </a:rPr>
              <a:t>5</a:t>
            </a:r>
          </a:p>
        </p:txBody>
      </p:sp>
      <p:sp>
        <p:nvSpPr>
          <p:cNvPr id="1048640" name="Oval 12"/>
          <p:cNvSpPr/>
          <p:nvPr/>
        </p:nvSpPr>
        <p:spPr>
          <a:xfrm>
            <a:off x="4661706" y="3350437"/>
            <a:ext cx="859573" cy="876066"/>
          </a:xfrm>
          <a:prstGeom prst="ellipse">
            <a:avLst/>
          </a:prstGeom>
          <a:solidFill>
            <a:srgbClr val="03A1A4"/>
          </a:solidFill>
          <a:ln>
            <a:noFill/>
          </a:ln>
          <a:effectLst>
            <a:outerShdw blurRad="76200" sx="105000" sy="105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8641" name="TextBox 13"/>
          <p:cNvSpPr txBox="1"/>
          <p:nvPr/>
        </p:nvSpPr>
        <p:spPr>
          <a:xfrm>
            <a:off x="4811553" y="3307375"/>
            <a:ext cx="559878" cy="923329"/>
          </a:xfrm>
          <a:prstGeom prst="rect">
            <a:avLst/>
          </a:prstGeom>
          <a:noFill/>
          <a:effectLst>
            <a:outerShdw blurRad="63500" sx="105000" sy="105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E3E3E3"/>
                </a:solidFill>
                <a:latin typeface="Tw Cen MT" panose="020B0602020104020603" pitchFamily="34" charset="0"/>
              </a:rPr>
              <a:t>6</a:t>
            </a:r>
          </a:p>
        </p:txBody>
      </p:sp>
      <p:sp>
        <p:nvSpPr>
          <p:cNvPr id="1048642" name="Oval 14"/>
          <p:cNvSpPr/>
          <p:nvPr/>
        </p:nvSpPr>
        <p:spPr>
          <a:xfrm>
            <a:off x="7514036" y="4764290"/>
            <a:ext cx="859573" cy="876066"/>
          </a:xfrm>
          <a:prstGeom prst="ellipse">
            <a:avLst/>
          </a:prstGeom>
          <a:solidFill>
            <a:srgbClr val="EE9524"/>
          </a:solidFill>
          <a:ln>
            <a:noFill/>
          </a:ln>
          <a:effectLst>
            <a:outerShdw blurRad="76200" sx="105000" sy="105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8643" name="TextBox 15"/>
          <p:cNvSpPr txBox="1"/>
          <p:nvPr/>
        </p:nvSpPr>
        <p:spPr>
          <a:xfrm>
            <a:off x="7663883" y="4721228"/>
            <a:ext cx="559878" cy="923329"/>
          </a:xfrm>
          <a:prstGeom prst="rect">
            <a:avLst/>
          </a:prstGeom>
          <a:noFill/>
          <a:effectLst>
            <a:outerShdw blurRad="63500" sx="105000" sy="105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E3E3E3"/>
                </a:solidFill>
                <a:latin typeface="Tw Cen MT" panose="020B0602020104020603" pitchFamily="34" charset="0"/>
              </a:rPr>
              <a:t>7</a:t>
            </a:r>
          </a:p>
        </p:txBody>
      </p:sp>
      <p:sp>
        <p:nvSpPr>
          <p:cNvPr id="1048644" name="Oval 16"/>
          <p:cNvSpPr/>
          <p:nvPr/>
        </p:nvSpPr>
        <p:spPr>
          <a:xfrm>
            <a:off x="10007103" y="2988029"/>
            <a:ext cx="859573" cy="876066"/>
          </a:xfrm>
          <a:prstGeom prst="ellipse">
            <a:avLst/>
          </a:prstGeom>
          <a:solidFill>
            <a:srgbClr val="385723"/>
          </a:solidFill>
          <a:ln>
            <a:noFill/>
          </a:ln>
          <a:effectLst>
            <a:outerShdw blurRad="76200" sx="105000" sy="105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8645" name="TextBox 17"/>
          <p:cNvSpPr txBox="1"/>
          <p:nvPr/>
        </p:nvSpPr>
        <p:spPr>
          <a:xfrm>
            <a:off x="10156528" y="2944967"/>
            <a:ext cx="559878" cy="923329"/>
          </a:xfrm>
          <a:prstGeom prst="rect">
            <a:avLst/>
          </a:prstGeom>
          <a:noFill/>
          <a:effectLst>
            <a:outerShdw blurRad="63500" sx="105000" sy="105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E3E3E3"/>
                </a:solidFill>
                <a:latin typeface="Tw Cen MT" panose="020B0602020104020603" pitchFamily="34" charset="0"/>
              </a:rPr>
              <a:t>8</a:t>
            </a:r>
          </a:p>
        </p:txBody>
      </p:sp>
      <p:sp>
        <p:nvSpPr>
          <p:cNvPr id="1048650" name="TextBox 82"/>
          <p:cNvSpPr txBox="1"/>
          <p:nvPr/>
        </p:nvSpPr>
        <p:spPr>
          <a:xfrm>
            <a:off x="824941" y="4074286"/>
            <a:ext cx="2815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EF3078"/>
                </a:solidFill>
                <a:latin typeface="Tw Cen MT" panose="020B0602020104020603" pitchFamily="34" charset="0"/>
              </a:rPr>
              <a:t>Creativity in Writing</a:t>
            </a:r>
          </a:p>
        </p:txBody>
      </p:sp>
      <p:sp>
        <p:nvSpPr>
          <p:cNvPr id="1048651" name="TextBox 84"/>
          <p:cNvSpPr txBox="1"/>
          <p:nvPr/>
        </p:nvSpPr>
        <p:spPr>
          <a:xfrm>
            <a:off x="3813994" y="2376011"/>
            <a:ext cx="24974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03A1A4"/>
                </a:solidFill>
                <a:latin typeface="Tw Cen MT" panose="020B0602020104020603" pitchFamily="34" charset="0"/>
              </a:rPr>
              <a:t>How to write an effective content</a:t>
            </a:r>
          </a:p>
        </p:txBody>
      </p:sp>
      <p:grpSp>
        <p:nvGrpSpPr>
          <p:cNvPr id="60" name="Group 99"/>
          <p:cNvGrpSpPr/>
          <p:nvPr/>
        </p:nvGrpSpPr>
        <p:grpSpPr>
          <a:xfrm>
            <a:off x="6156152" y="3735688"/>
            <a:ext cx="3582124" cy="948659"/>
            <a:chOff x="4153407" y="3988391"/>
            <a:chExt cx="2452390" cy="637242"/>
          </a:xfrm>
        </p:grpSpPr>
        <p:sp>
          <p:nvSpPr>
            <p:cNvPr id="1048652" name="TextBox 86"/>
            <p:cNvSpPr txBox="1"/>
            <p:nvPr/>
          </p:nvSpPr>
          <p:spPr>
            <a:xfrm>
              <a:off x="4153407" y="3988391"/>
              <a:ext cx="2452390" cy="558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 dirty="0">
                  <a:solidFill>
                    <a:srgbClr val="FF6600"/>
                  </a:solidFill>
                  <a:latin typeface="Tw Cen MT" panose="020B0602020104020603" pitchFamily="34" charset="0"/>
                </a:rPr>
                <a:t>Role of SEO in </a:t>
              </a:r>
            </a:p>
            <a:p>
              <a:pPr algn="ctr"/>
              <a:r>
                <a:rPr lang="en-US" altLang="zh-CN" sz="2400" b="1" dirty="0">
                  <a:solidFill>
                    <a:srgbClr val="FF6600"/>
                  </a:solidFill>
                  <a:latin typeface="Tw Cen MT" panose="020B0602020104020603" pitchFamily="34" charset="0"/>
                </a:rPr>
                <a:t>content writing</a:t>
              </a:r>
            </a:p>
          </p:txBody>
        </p:sp>
        <p:sp>
          <p:nvSpPr>
            <p:cNvPr id="1048653" name="TextBox 87"/>
            <p:cNvSpPr txBox="1"/>
            <p:nvPr/>
          </p:nvSpPr>
          <p:spPr>
            <a:xfrm>
              <a:off x="4424511" y="4267493"/>
              <a:ext cx="2126507" cy="358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zh-CN" altLang="en-US" sz="1700" b="1" dirty="0">
                <a:solidFill>
                  <a:srgbClr val="FF6600"/>
                </a:solidFill>
              </a:endParaRPr>
            </a:p>
          </p:txBody>
        </p:sp>
      </p:grpSp>
      <p:grpSp>
        <p:nvGrpSpPr>
          <p:cNvPr id="61" name="Group 100"/>
          <p:cNvGrpSpPr/>
          <p:nvPr/>
        </p:nvGrpSpPr>
        <p:grpSpPr>
          <a:xfrm>
            <a:off x="8896286" y="379737"/>
            <a:ext cx="3106118" cy="2490629"/>
            <a:chOff x="5939660" y="2077867"/>
            <a:chExt cx="2126507" cy="1673030"/>
          </a:xfrm>
        </p:grpSpPr>
        <p:sp>
          <p:nvSpPr>
            <p:cNvPr id="1048654" name="TextBox 89"/>
            <p:cNvSpPr txBox="1"/>
            <p:nvPr/>
          </p:nvSpPr>
          <p:spPr>
            <a:xfrm>
              <a:off x="6093130" y="3192691"/>
              <a:ext cx="1819566" cy="5582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 dirty="0">
                  <a:solidFill>
                    <a:srgbClr val="00B050"/>
                  </a:solidFill>
                  <a:latin typeface="Tw Cen MT" panose="020B0602020104020603" pitchFamily="34" charset="0"/>
                </a:rPr>
                <a:t>Overview of course</a:t>
              </a:r>
            </a:p>
          </p:txBody>
        </p:sp>
        <p:sp>
          <p:nvSpPr>
            <p:cNvPr id="1048655" name="TextBox 90"/>
            <p:cNvSpPr txBox="1"/>
            <p:nvPr/>
          </p:nvSpPr>
          <p:spPr>
            <a:xfrm>
              <a:off x="5939660" y="2077867"/>
              <a:ext cx="2126507" cy="358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zh-CN" altLang="en-US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4758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486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486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486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145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486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486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48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48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48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48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145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486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486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48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486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486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48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145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486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486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48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000"/>
                            </p:stCondLst>
                            <p:childTnLst>
                              <p:par>
                                <p:cTn id="5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145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486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486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048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500"/>
                            </p:stCondLst>
                            <p:childTnLst>
                              <p:par>
                                <p:cTn id="7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80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32" grpId="0"/>
      <p:bldP spid="1048638" grpId="0" animBg="1"/>
      <p:bldP spid="1048640" grpId="0" animBg="1"/>
      <p:bldP spid="1048642" grpId="0" animBg="1"/>
      <p:bldP spid="1048644" grpId="0" animBg="1"/>
      <p:bldP spid="1048650" grpId="0"/>
      <p:bldP spid="104865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:a16="http://schemas.microsoft.com/office/drawing/2014/main" id="{6D3DF6D8-DA4C-4F0B-90B0-937C0FB65180}"/>
              </a:ext>
            </a:extLst>
          </p:cNvPr>
          <p:cNvSpPr txBox="1"/>
          <p:nvPr/>
        </p:nvSpPr>
        <p:spPr>
          <a:xfrm>
            <a:off x="2061260" y="89411"/>
            <a:ext cx="80692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rPr>
              <a:t>S M O   W R I T I N G</a:t>
            </a:r>
            <a:endParaRPr lang="zh-CN" altLang="en-US" dirty="0"/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F6DCB558-7F41-4F3A-8DB5-BCA4F88C6583}"/>
              </a:ext>
            </a:extLst>
          </p:cNvPr>
          <p:cNvGrpSpPr/>
          <p:nvPr/>
        </p:nvGrpSpPr>
        <p:grpSpPr>
          <a:xfrm>
            <a:off x="5378696" y="999884"/>
            <a:ext cx="1434489" cy="190500"/>
            <a:chOff x="4679586" y="878988"/>
            <a:chExt cx="1434489" cy="190500"/>
          </a:xfrm>
        </p:grpSpPr>
        <p:sp>
          <p:nvSpPr>
            <p:cNvPr id="7" name="Oval 5">
              <a:extLst>
                <a:ext uri="{FF2B5EF4-FFF2-40B4-BE49-F238E27FC236}">
                  <a16:creationId xmlns:a16="http://schemas.microsoft.com/office/drawing/2014/main" id="{5A446BE0-8748-408B-A62E-AD670F7D016B}"/>
                </a:ext>
              </a:extLst>
            </p:cNvPr>
            <p:cNvSpPr/>
            <p:nvPr/>
          </p:nvSpPr>
          <p:spPr>
            <a:xfrm>
              <a:off x="4679586" y="878988"/>
              <a:ext cx="190500" cy="190500"/>
            </a:xfrm>
            <a:prstGeom prst="ellipse">
              <a:avLst/>
            </a:prstGeom>
            <a:solidFill>
              <a:srgbClr val="03A1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6">
              <a:extLst>
                <a:ext uri="{FF2B5EF4-FFF2-40B4-BE49-F238E27FC236}">
                  <a16:creationId xmlns:a16="http://schemas.microsoft.com/office/drawing/2014/main" id="{06BAAD2C-5E95-442B-905C-9BDBF825D040}"/>
                </a:ext>
              </a:extLst>
            </p:cNvPr>
            <p:cNvSpPr/>
            <p:nvPr/>
          </p:nvSpPr>
          <p:spPr>
            <a:xfrm>
              <a:off x="4990736" y="878988"/>
              <a:ext cx="190500" cy="190500"/>
            </a:xfrm>
            <a:prstGeom prst="ellipse">
              <a:avLst/>
            </a:prstGeom>
            <a:solidFill>
              <a:srgbClr val="EE95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7">
              <a:extLst>
                <a:ext uri="{FF2B5EF4-FFF2-40B4-BE49-F238E27FC236}">
                  <a16:creationId xmlns:a16="http://schemas.microsoft.com/office/drawing/2014/main" id="{012816FE-4B13-43AF-A860-6799E7E06170}"/>
                </a:ext>
              </a:extLst>
            </p:cNvPr>
            <p:cNvSpPr/>
            <p:nvPr/>
          </p:nvSpPr>
          <p:spPr>
            <a:xfrm>
              <a:off x="5301522" y="878988"/>
              <a:ext cx="190500" cy="190500"/>
            </a:xfrm>
            <a:prstGeom prst="ellipse">
              <a:avLst/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8">
              <a:extLst>
                <a:ext uri="{FF2B5EF4-FFF2-40B4-BE49-F238E27FC236}">
                  <a16:creationId xmlns:a16="http://schemas.microsoft.com/office/drawing/2014/main" id="{9022B42A-A829-4EB4-A251-5D877B391758}"/>
                </a:ext>
              </a:extLst>
            </p:cNvPr>
            <p:cNvSpPr/>
            <p:nvPr/>
          </p:nvSpPr>
          <p:spPr>
            <a:xfrm>
              <a:off x="5612308" y="878988"/>
              <a:ext cx="190500" cy="190500"/>
            </a:xfrm>
            <a:prstGeom prst="ellipse">
              <a:avLst/>
            </a:prstGeom>
            <a:solidFill>
              <a:srgbClr val="1C7C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9">
              <a:extLst>
                <a:ext uri="{FF2B5EF4-FFF2-40B4-BE49-F238E27FC236}">
                  <a16:creationId xmlns:a16="http://schemas.microsoft.com/office/drawing/2014/main" id="{D3FF282C-A203-4DE9-92A3-9355B0BD19EF}"/>
                </a:ext>
              </a:extLst>
            </p:cNvPr>
            <p:cNvSpPr/>
            <p:nvPr/>
          </p:nvSpPr>
          <p:spPr>
            <a:xfrm>
              <a:off x="5923575" y="878988"/>
              <a:ext cx="190500" cy="1905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itle 1048603">
            <a:extLst>
              <a:ext uri="{FF2B5EF4-FFF2-40B4-BE49-F238E27FC236}">
                <a16:creationId xmlns:a16="http://schemas.microsoft.com/office/drawing/2014/main" id="{4744A8D0-3EEB-4146-97EC-9D4E61A912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12873" y="1340466"/>
            <a:ext cx="5578139" cy="979727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rgbClr val="0000FF"/>
                </a:solidFill>
              </a:rPr>
              <a:t>SMO</a:t>
            </a:r>
            <a:endParaRPr lang="en-GB" sz="5400" b="1" dirty="0">
              <a:solidFill>
                <a:srgbClr val="0000FF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7F05507-EB34-46BC-BC4D-F805D550CDD6}"/>
              </a:ext>
            </a:extLst>
          </p:cNvPr>
          <p:cNvSpPr/>
          <p:nvPr/>
        </p:nvSpPr>
        <p:spPr>
          <a:xfrm>
            <a:off x="2794577" y="2522780"/>
            <a:ext cx="6793107" cy="2160105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A384C8D-E18C-4DCB-A841-D08D4FF604F8}"/>
              </a:ext>
            </a:extLst>
          </p:cNvPr>
          <p:cNvSpPr txBox="1"/>
          <p:nvPr/>
        </p:nvSpPr>
        <p:spPr>
          <a:xfrm>
            <a:off x="3839676" y="3030013"/>
            <a:ext cx="57565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What is SMO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15" grpId="0" animBg="1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:a16="http://schemas.microsoft.com/office/drawing/2014/main" id="{6D3DF6D8-DA4C-4F0B-90B0-937C0FB65180}"/>
              </a:ext>
            </a:extLst>
          </p:cNvPr>
          <p:cNvSpPr txBox="1"/>
          <p:nvPr/>
        </p:nvSpPr>
        <p:spPr>
          <a:xfrm>
            <a:off x="2156510" y="161184"/>
            <a:ext cx="80692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GB" sz="4000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rPr>
              <a:t>S M O   W R I T I N G</a:t>
            </a:r>
            <a:endParaRPr lang="zh-CN" altLang="en-US" dirty="0"/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F6DCB558-7F41-4F3A-8DB5-BCA4F88C6583}"/>
              </a:ext>
            </a:extLst>
          </p:cNvPr>
          <p:cNvGrpSpPr/>
          <p:nvPr/>
        </p:nvGrpSpPr>
        <p:grpSpPr>
          <a:xfrm>
            <a:off x="5378696" y="999884"/>
            <a:ext cx="1434489" cy="190500"/>
            <a:chOff x="4679586" y="878988"/>
            <a:chExt cx="1434489" cy="190500"/>
          </a:xfrm>
        </p:grpSpPr>
        <p:sp>
          <p:nvSpPr>
            <p:cNvPr id="7" name="Oval 5">
              <a:extLst>
                <a:ext uri="{FF2B5EF4-FFF2-40B4-BE49-F238E27FC236}">
                  <a16:creationId xmlns:a16="http://schemas.microsoft.com/office/drawing/2014/main" id="{5A446BE0-8748-408B-A62E-AD670F7D016B}"/>
                </a:ext>
              </a:extLst>
            </p:cNvPr>
            <p:cNvSpPr/>
            <p:nvPr/>
          </p:nvSpPr>
          <p:spPr>
            <a:xfrm>
              <a:off x="4679586" y="878988"/>
              <a:ext cx="190500" cy="190500"/>
            </a:xfrm>
            <a:prstGeom prst="ellipse">
              <a:avLst/>
            </a:prstGeom>
            <a:solidFill>
              <a:srgbClr val="03A1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6">
              <a:extLst>
                <a:ext uri="{FF2B5EF4-FFF2-40B4-BE49-F238E27FC236}">
                  <a16:creationId xmlns:a16="http://schemas.microsoft.com/office/drawing/2014/main" id="{06BAAD2C-5E95-442B-905C-9BDBF825D040}"/>
                </a:ext>
              </a:extLst>
            </p:cNvPr>
            <p:cNvSpPr/>
            <p:nvPr/>
          </p:nvSpPr>
          <p:spPr>
            <a:xfrm>
              <a:off x="4990736" y="878988"/>
              <a:ext cx="190500" cy="190500"/>
            </a:xfrm>
            <a:prstGeom prst="ellipse">
              <a:avLst/>
            </a:prstGeom>
            <a:solidFill>
              <a:srgbClr val="EE95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7">
              <a:extLst>
                <a:ext uri="{FF2B5EF4-FFF2-40B4-BE49-F238E27FC236}">
                  <a16:creationId xmlns:a16="http://schemas.microsoft.com/office/drawing/2014/main" id="{012816FE-4B13-43AF-A860-6799E7E06170}"/>
                </a:ext>
              </a:extLst>
            </p:cNvPr>
            <p:cNvSpPr/>
            <p:nvPr/>
          </p:nvSpPr>
          <p:spPr>
            <a:xfrm>
              <a:off x="5301522" y="878988"/>
              <a:ext cx="190500" cy="190500"/>
            </a:xfrm>
            <a:prstGeom prst="ellipse">
              <a:avLst/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8">
              <a:extLst>
                <a:ext uri="{FF2B5EF4-FFF2-40B4-BE49-F238E27FC236}">
                  <a16:creationId xmlns:a16="http://schemas.microsoft.com/office/drawing/2014/main" id="{9022B42A-A829-4EB4-A251-5D877B391758}"/>
                </a:ext>
              </a:extLst>
            </p:cNvPr>
            <p:cNvSpPr/>
            <p:nvPr/>
          </p:nvSpPr>
          <p:spPr>
            <a:xfrm>
              <a:off x="5612308" y="878988"/>
              <a:ext cx="190500" cy="190500"/>
            </a:xfrm>
            <a:prstGeom prst="ellipse">
              <a:avLst/>
            </a:prstGeom>
            <a:solidFill>
              <a:srgbClr val="1C7C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9">
              <a:extLst>
                <a:ext uri="{FF2B5EF4-FFF2-40B4-BE49-F238E27FC236}">
                  <a16:creationId xmlns:a16="http://schemas.microsoft.com/office/drawing/2014/main" id="{D3FF282C-A203-4DE9-92A3-9355B0BD19EF}"/>
                </a:ext>
              </a:extLst>
            </p:cNvPr>
            <p:cNvSpPr/>
            <p:nvPr/>
          </p:nvSpPr>
          <p:spPr>
            <a:xfrm>
              <a:off x="5923575" y="878988"/>
              <a:ext cx="190500" cy="1905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itle 1048603">
            <a:extLst>
              <a:ext uri="{FF2B5EF4-FFF2-40B4-BE49-F238E27FC236}">
                <a16:creationId xmlns:a16="http://schemas.microsoft.com/office/drawing/2014/main" id="{2A5E10BA-C950-4552-87E7-F080FDE387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3898" y="1743204"/>
            <a:ext cx="10344204" cy="954108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0000FF"/>
                </a:solidFill>
              </a:rPr>
              <a:t>What is a Social Media Optimization (SMO) </a:t>
            </a:r>
            <a:r>
              <a:rPr lang="en-US" sz="5400" b="1" dirty="0">
                <a:solidFill>
                  <a:srgbClr val="0000FF"/>
                </a:solidFill>
              </a:rPr>
              <a:t>?</a:t>
            </a:r>
            <a:endParaRPr lang="en-GB" sz="5400" b="1" dirty="0">
              <a:solidFill>
                <a:srgbClr val="0000FF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4D69C7B-43F3-4E06-A670-717C0A057928}"/>
              </a:ext>
            </a:extLst>
          </p:cNvPr>
          <p:cNvSpPr txBox="1"/>
          <p:nvPr/>
        </p:nvSpPr>
        <p:spPr>
          <a:xfrm>
            <a:off x="1126314" y="3103090"/>
            <a:ext cx="99391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The distribution of social media  posting and their ability to rise to  the top of any related search query.</a:t>
            </a:r>
          </a:p>
        </p:txBody>
      </p:sp>
    </p:spTree>
    <p:extLst>
      <p:ext uri="{BB962C8B-B14F-4D97-AF65-F5344CB8AC3E}">
        <p14:creationId xmlns:p14="http://schemas.microsoft.com/office/powerpoint/2010/main" val="304437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16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Century Gothic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462</TotalTime>
  <Words>579</Words>
  <Application>Microsoft Office PowerPoint</Application>
  <PresentationFormat>Widescreen</PresentationFormat>
  <Paragraphs>87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WELCOME </vt:lpstr>
      <vt:lpstr>PowerPoint Presentation</vt:lpstr>
      <vt:lpstr>CLASS BASIC RULES  </vt:lpstr>
      <vt:lpstr>PowerPoint Presentation</vt:lpstr>
      <vt:lpstr>PowerPoint Presentation</vt:lpstr>
      <vt:lpstr>SMO</vt:lpstr>
      <vt:lpstr>What is a Social Media Optimization (SMO) ?</vt:lpstr>
      <vt:lpstr>PowerPoint Presentation</vt:lpstr>
      <vt:lpstr>SMO Writing</vt:lpstr>
      <vt:lpstr>Social Media Optimization (SMO) Writing</vt:lpstr>
      <vt:lpstr>PowerPoint Presentation</vt:lpstr>
      <vt:lpstr>PowerPoint Presentation</vt:lpstr>
      <vt:lpstr>Discussion Session !</vt:lpstr>
      <vt:lpstr>Practical Work </vt:lpstr>
      <vt:lpstr>THANKYOU!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Hafiz Muhammad  Arslan</dc:creator>
  <cp:lastModifiedBy>Hafiz Arslan Ramzan</cp:lastModifiedBy>
  <cp:revision>53</cp:revision>
  <dcterms:created xsi:type="dcterms:W3CDTF">2017-10-26T09:02:30Z</dcterms:created>
  <dcterms:modified xsi:type="dcterms:W3CDTF">2021-09-18T08:15:44Z</dcterms:modified>
</cp:coreProperties>
</file>